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7"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27"/>
  </p:normalViewPr>
  <p:slideViewPr>
    <p:cSldViewPr snapToGrid="0" snapToObjects="1">
      <p:cViewPr varScale="1">
        <p:scale>
          <a:sx n="78" d="100"/>
          <a:sy n="78"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AU"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24/11/16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AU"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AU"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AU"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AU"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24/11/16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24/11/16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24/11/16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24/11/16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24/11/16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al.kama@anu.edu.a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25553"/>
            <a:ext cx="8228013" cy="2382422"/>
          </a:xfrm>
        </p:spPr>
        <p:txBody>
          <a:bodyPr/>
          <a:lstStyle/>
          <a:p>
            <a:r>
              <a:rPr lang="en-US" sz="3200" b="1" dirty="0" smtClean="0"/>
              <a:t>Understanding Judicial Responses to Political </a:t>
            </a:r>
            <a:r>
              <a:rPr lang="en-US" sz="3200" b="1" dirty="0"/>
              <a:t>Stability: A case study of Vanuatu and Papua New Guinea</a:t>
            </a:r>
            <a:r>
              <a:rPr lang="en-AU" sz="3200" dirty="0"/>
              <a:t/>
            </a:r>
            <a:br>
              <a:rPr lang="en-AU" sz="3200" dirty="0"/>
            </a:br>
            <a:endParaRPr lang="en-US" sz="3200" dirty="0"/>
          </a:p>
        </p:txBody>
      </p:sp>
      <p:sp>
        <p:nvSpPr>
          <p:cNvPr id="3" name="Subtitle 2"/>
          <p:cNvSpPr>
            <a:spLocks noGrp="1"/>
          </p:cNvSpPr>
          <p:nvPr>
            <p:ph type="subTitle" idx="1"/>
          </p:nvPr>
        </p:nvSpPr>
        <p:spPr>
          <a:xfrm>
            <a:off x="457199" y="3307975"/>
            <a:ext cx="8228013" cy="2682703"/>
          </a:xfrm>
        </p:spPr>
        <p:txBody>
          <a:bodyPr>
            <a:normAutofit/>
          </a:bodyPr>
          <a:lstStyle/>
          <a:p>
            <a:pPr algn="l"/>
            <a:endParaRPr lang="en-US" dirty="0" smtClean="0"/>
          </a:p>
          <a:p>
            <a:pPr algn="l"/>
            <a:endParaRPr lang="en-US" dirty="0"/>
          </a:p>
          <a:p>
            <a:pPr algn="l"/>
            <a:r>
              <a:rPr lang="en-US" dirty="0" smtClean="0"/>
              <a:t>Bal Kama</a:t>
            </a:r>
          </a:p>
          <a:p>
            <a:pPr algn="l"/>
            <a:r>
              <a:rPr lang="en-US" dirty="0" smtClean="0"/>
              <a:t>PhD Candidate, Australian National University </a:t>
            </a:r>
          </a:p>
          <a:p>
            <a:pPr algn="l"/>
            <a:r>
              <a:rPr lang="en-US" dirty="0" smtClean="0"/>
              <a:t>Lecturer, University of Canberra Law School</a:t>
            </a:r>
          </a:p>
          <a:p>
            <a:pPr algn="l"/>
            <a:r>
              <a:rPr lang="en-US" dirty="0" smtClean="0"/>
              <a:t>Email: </a:t>
            </a:r>
            <a:r>
              <a:rPr lang="en-US" dirty="0" smtClean="0">
                <a:solidFill>
                  <a:srgbClr val="660066"/>
                </a:solidFill>
                <a:hlinkClick r:id="rId2"/>
              </a:rPr>
              <a:t>bal.kama@anu.edu.au</a:t>
            </a:r>
            <a:r>
              <a:rPr lang="en-US" dirty="0" smtClean="0">
                <a:solidFill>
                  <a:srgbClr val="660066"/>
                </a:solidFill>
              </a:rPr>
              <a:t> </a:t>
            </a:r>
            <a:endParaRPr lang="en-US" dirty="0">
              <a:solidFill>
                <a:srgbClr val="660066"/>
              </a:solidFill>
            </a:endParaRPr>
          </a:p>
        </p:txBody>
      </p:sp>
    </p:spTree>
    <p:extLst>
      <p:ext uri="{BB962C8B-B14F-4D97-AF65-F5344CB8AC3E}">
        <p14:creationId xmlns:p14="http://schemas.microsoft.com/office/powerpoint/2010/main" val="684556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905810"/>
            <a:ext cx="8047057" cy="3675561"/>
          </a:xfrm>
        </p:spPr>
        <p:txBody>
          <a:bodyPr>
            <a:normAutofit/>
          </a:bodyPr>
          <a:lstStyle/>
          <a:p>
            <a:r>
              <a:rPr lang="en-US" b="1" i="1" dirty="0">
                <a:solidFill>
                  <a:srgbClr val="000000"/>
                </a:solidFill>
              </a:rPr>
              <a:t>Reference to Constitution section 19(1) by East Sepik Provincial Executive </a:t>
            </a:r>
            <a:r>
              <a:rPr lang="en-US" b="1" dirty="0">
                <a:solidFill>
                  <a:srgbClr val="000000"/>
                </a:solidFill>
              </a:rPr>
              <a:t>[2011] PGSC </a:t>
            </a:r>
            <a:r>
              <a:rPr lang="en-US" b="1" dirty="0" smtClean="0">
                <a:solidFill>
                  <a:srgbClr val="000000"/>
                </a:solidFill>
              </a:rPr>
              <a:t>41</a:t>
            </a:r>
          </a:p>
          <a:p>
            <a:pPr marL="0" indent="0">
              <a:buNone/>
            </a:pPr>
            <a:endParaRPr lang="en-US" b="1" dirty="0" smtClean="0">
              <a:solidFill>
                <a:srgbClr val="000000"/>
              </a:solidFill>
            </a:endParaRPr>
          </a:p>
          <a:p>
            <a:pPr lvl="1"/>
            <a:r>
              <a:rPr lang="en-US" dirty="0" smtClean="0">
                <a:solidFill>
                  <a:srgbClr val="000000"/>
                </a:solidFill>
              </a:rPr>
              <a:t>“</a:t>
            </a:r>
            <a:r>
              <a:rPr lang="en-US" dirty="0">
                <a:solidFill>
                  <a:srgbClr val="000000"/>
                </a:solidFill>
              </a:rPr>
              <a:t>The Courts have power to control Executive acts and take up such issues without fear or favor within the strict confines of the powers given by the </a:t>
            </a:r>
            <a:r>
              <a:rPr lang="en-US" i="1" dirty="0">
                <a:solidFill>
                  <a:srgbClr val="000000"/>
                </a:solidFill>
              </a:rPr>
              <a:t>Constitution</a:t>
            </a:r>
            <a:r>
              <a:rPr lang="en-US" dirty="0">
                <a:solidFill>
                  <a:srgbClr val="000000"/>
                </a:solidFill>
              </a:rPr>
              <a:t>, bearing in mind that the Courts are co-agents of the people. </a:t>
            </a:r>
            <a:r>
              <a:rPr lang="en-US" b="1" dirty="0">
                <a:solidFill>
                  <a:srgbClr val="000000"/>
                </a:solidFill>
              </a:rPr>
              <a:t>Abuse of power by the [Executive] NEC must not be tolerated by the Court.”</a:t>
            </a:r>
            <a:r>
              <a:rPr lang="en-US" dirty="0">
                <a:solidFill>
                  <a:srgbClr val="000000"/>
                </a:solidFill>
              </a:rPr>
              <a:t> </a:t>
            </a:r>
            <a:r>
              <a:rPr lang="en-US" dirty="0" smtClean="0">
                <a:solidFill>
                  <a:srgbClr val="000000"/>
                </a:solidFill>
              </a:rPr>
              <a:t>[</a:t>
            </a:r>
            <a:r>
              <a:rPr lang="en-US" dirty="0">
                <a:solidFill>
                  <a:srgbClr val="000000"/>
                </a:solidFill>
              </a:rPr>
              <a:t>372</a:t>
            </a:r>
            <a:r>
              <a:rPr lang="en-US" dirty="0" smtClean="0">
                <a:solidFill>
                  <a:srgbClr val="000000"/>
                </a:solidFill>
              </a:rPr>
              <a:t>] per Deputy Chief Justice G. </a:t>
            </a:r>
            <a:r>
              <a:rPr lang="en-US" dirty="0" err="1" smtClean="0">
                <a:solidFill>
                  <a:srgbClr val="000000"/>
                </a:solidFill>
              </a:rPr>
              <a:t>Salika</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994431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5" y="2251522"/>
            <a:ext cx="7662864" cy="4329849"/>
          </a:xfrm>
        </p:spPr>
        <p:txBody>
          <a:bodyPr>
            <a:normAutofit/>
          </a:bodyPr>
          <a:lstStyle/>
          <a:p>
            <a:r>
              <a:rPr lang="en-US" sz="2600" b="1" dirty="0" smtClean="0">
                <a:solidFill>
                  <a:srgbClr val="000000"/>
                </a:solidFill>
              </a:rPr>
              <a:t>VANUATU</a:t>
            </a:r>
          </a:p>
          <a:p>
            <a:pPr marL="857250" lvl="1" indent="-514350">
              <a:buFont typeface="+mj-lt"/>
              <a:buAutoNum type="romanUcPeriod"/>
            </a:pPr>
            <a:r>
              <a:rPr lang="en-US" b="1" i="1" dirty="0" err="1" smtClean="0">
                <a:solidFill>
                  <a:srgbClr val="000000"/>
                </a:solidFill>
              </a:rPr>
              <a:t>Natuman</a:t>
            </a:r>
            <a:r>
              <a:rPr lang="en-US" b="1" i="1" dirty="0" smtClean="0">
                <a:solidFill>
                  <a:srgbClr val="000000"/>
                </a:solidFill>
              </a:rPr>
              <a:t> </a:t>
            </a:r>
            <a:r>
              <a:rPr lang="en-US" b="1" i="1" dirty="0">
                <a:solidFill>
                  <a:srgbClr val="000000"/>
                </a:solidFill>
              </a:rPr>
              <a:t>v President of the Republic of Vanuatu; </a:t>
            </a:r>
            <a:r>
              <a:rPr lang="en-US" b="1" i="1" dirty="0" err="1">
                <a:solidFill>
                  <a:srgbClr val="000000"/>
                </a:solidFill>
              </a:rPr>
              <a:t>Vohor</a:t>
            </a:r>
            <a:r>
              <a:rPr lang="en-US" b="1" i="1" dirty="0">
                <a:solidFill>
                  <a:srgbClr val="000000"/>
                </a:solidFill>
              </a:rPr>
              <a:t> v President of the Republic of Vanuatu </a:t>
            </a:r>
            <a:r>
              <a:rPr lang="en-US" b="1" dirty="0">
                <a:solidFill>
                  <a:srgbClr val="000000"/>
                </a:solidFill>
              </a:rPr>
              <a:t>[2015] VUSC 148; Constitutional Case 6 &amp; 7 of 2015 (21 October 2015) </a:t>
            </a:r>
            <a:endParaRPr lang="en-AU" dirty="0">
              <a:solidFill>
                <a:srgbClr val="000000"/>
              </a:solidFill>
            </a:endParaRPr>
          </a:p>
          <a:p>
            <a:endParaRPr lang="en-US" dirty="0" smtClean="0">
              <a:solidFill>
                <a:srgbClr val="000000"/>
              </a:solidFill>
            </a:endParaRPr>
          </a:p>
          <a:p>
            <a:r>
              <a:rPr lang="en-US" dirty="0" smtClean="0">
                <a:solidFill>
                  <a:srgbClr val="000000"/>
                </a:solidFill>
              </a:rPr>
              <a:t>Speaker used his position as Acting President to grant pardon to himself and 13 other convicted MPs. </a:t>
            </a:r>
          </a:p>
          <a:p>
            <a:r>
              <a:rPr lang="en-US" dirty="0" smtClean="0">
                <a:solidFill>
                  <a:srgbClr val="000000"/>
                </a:solidFill>
              </a:rPr>
              <a:t>Was it a valid use of power? </a:t>
            </a:r>
          </a:p>
          <a:p>
            <a:pPr lvl="1"/>
            <a:r>
              <a:rPr lang="en-US" dirty="0" smtClean="0">
                <a:solidFill>
                  <a:srgbClr val="000000"/>
                </a:solidFill>
              </a:rPr>
              <a:t>Valid use under Article 38 but a breach under Article 66 (conflict of interest).</a:t>
            </a:r>
          </a:p>
          <a:p>
            <a:pPr marL="349250" lvl="1" indent="0">
              <a:buNone/>
            </a:pPr>
            <a:endParaRPr lang="en-US" dirty="0" smtClean="0">
              <a:solidFill>
                <a:srgbClr val="000000"/>
              </a:solidFill>
            </a:endParaRPr>
          </a:p>
          <a:p>
            <a:endParaRPr lang="en-US" b="1" dirty="0">
              <a:solidFill>
                <a:srgbClr val="000000"/>
              </a:solidFill>
            </a:endParaRPr>
          </a:p>
        </p:txBody>
      </p:sp>
    </p:spTree>
    <p:extLst>
      <p:ext uri="{BB962C8B-B14F-4D97-AF65-F5344CB8AC3E}">
        <p14:creationId xmlns:p14="http://schemas.microsoft.com/office/powerpoint/2010/main" val="2583923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5" y="2136060"/>
            <a:ext cx="7662864" cy="4329848"/>
          </a:xfrm>
        </p:spPr>
        <p:txBody>
          <a:bodyPr>
            <a:normAutofit/>
          </a:bodyPr>
          <a:lstStyle/>
          <a:p>
            <a:pPr marL="514350" indent="-514350">
              <a:buFont typeface="+mj-lt"/>
              <a:buAutoNum type="romanUcPeriod" startAt="2"/>
            </a:pPr>
            <a:r>
              <a:rPr lang="en-US" sz="2400" b="1" i="1" dirty="0">
                <a:solidFill>
                  <a:srgbClr val="000000"/>
                </a:solidFill>
              </a:rPr>
              <a:t>Public Prosecutor v </a:t>
            </a:r>
            <a:r>
              <a:rPr lang="en-US" sz="2400" b="1" i="1" dirty="0" err="1">
                <a:solidFill>
                  <a:srgbClr val="000000"/>
                </a:solidFill>
              </a:rPr>
              <a:t>Kalosil</a:t>
            </a:r>
            <a:r>
              <a:rPr lang="en-US" sz="2400" b="1" i="1" dirty="0">
                <a:solidFill>
                  <a:srgbClr val="000000"/>
                </a:solidFill>
              </a:rPr>
              <a:t> - Sentence </a:t>
            </a:r>
            <a:r>
              <a:rPr lang="en-US" sz="2400" b="1" dirty="0">
                <a:solidFill>
                  <a:srgbClr val="000000"/>
                </a:solidFill>
              </a:rPr>
              <a:t>[2015] VUSC 149; Criminal Case 73 of 2015 (22 October 2015</a:t>
            </a:r>
            <a:r>
              <a:rPr lang="en-US" sz="2400" b="1" dirty="0" smtClean="0">
                <a:solidFill>
                  <a:srgbClr val="000000"/>
                </a:solidFill>
              </a:rPr>
              <a:t>)</a:t>
            </a:r>
          </a:p>
          <a:p>
            <a:pPr marL="0" indent="0">
              <a:buNone/>
            </a:pPr>
            <a:endParaRPr lang="en-AU" sz="2400" dirty="0">
              <a:solidFill>
                <a:srgbClr val="000000"/>
              </a:solidFill>
            </a:endParaRPr>
          </a:p>
          <a:p>
            <a:pPr lvl="1"/>
            <a:r>
              <a:rPr lang="en-US" sz="2400" dirty="0" smtClean="0">
                <a:solidFill>
                  <a:srgbClr val="000000"/>
                </a:solidFill>
              </a:rPr>
              <a:t>14 MPs, including former Deputy PM and Speaker convicted of bribery and corruption. </a:t>
            </a:r>
          </a:p>
          <a:p>
            <a:pPr lvl="1"/>
            <a:r>
              <a:rPr lang="en-US" sz="2400" dirty="0" smtClean="0">
                <a:solidFill>
                  <a:srgbClr val="000000"/>
                </a:solidFill>
              </a:rPr>
              <a:t>Sentenced to 2-4 years and dismissed from Office.</a:t>
            </a:r>
          </a:p>
          <a:p>
            <a:pPr lvl="1"/>
            <a:r>
              <a:rPr lang="en-US" sz="2400" dirty="0" smtClean="0">
                <a:solidFill>
                  <a:srgbClr val="000000"/>
                </a:solidFill>
              </a:rPr>
              <a:t>Vanuatu went to early elections</a:t>
            </a:r>
          </a:p>
          <a:p>
            <a:endParaRPr lang="en-US" sz="2400" dirty="0"/>
          </a:p>
        </p:txBody>
      </p:sp>
    </p:spTree>
    <p:extLst>
      <p:ext uri="{BB962C8B-B14F-4D97-AF65-F5344CB8AC3E}">
        <p14:creationId xmlns:p14="http://schemas.microsoft.com/office/powerpoint/2010/main" val="1239735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0218" y="2070032"/>
            <a:ext cx="8229600" cy="3849764"/>
          </a:xfrm>
        </p:spPr>
        <p:txBody>
          <a:bodyPr>
            <a:noAutofit/>
          </a:bodyPr>
          <a:lstStyle/>
          <a:p>
            <a:endParaRPr lang="en-US" sz="2400" b="1" dirty="0" smtClean="0"/>
          </a:p>
          <a:p>
            <a:r>
              <a:rPr lang="en-US" sz="2400" b="1" dirty="0" smtClean="0">
                <a:solidFill>
                  <a:srgbClr val="000000"/>
                </a:solidFill>
              </a:rPr>
              <a:t>SOME KEY SIGNIFICANCE:</a:t>
            </a:r>
          </a:p>
          <a:p>
            <a:pPr marL="800100" lvl="1" indent="-457200">
              <a:buFont typeface="Wingdings" charset="2"/>
              <a:buAutoNum type="arabicPlain"/>
            </a:pPr>
            <a:r>
              <a:rPr lang="en-US" sz="2400" b="1" dirty="0" smtClean="0">
                <a:solidFill>
                  <a:srgbClr val="000000"/>
                </a:solidFill>
              </a:rPr>
              <a:t>First the time in the Pacific </a:t>
            </a:r>
            <a:r>
              <a:rPr lang="en-US" sz="2400" dirty="0" smtClean="0">
                <a:solidFill>
                  <a:srgbClr val="000000"/>
                </a:solidFill>
              </a:rPr>
              <a:t>for almost </a:t>
            </a:r>
            <a:r>
              <a:rPr lang="en-US" sz="2400" dirty="0">
                <a:solidFill>
                  <a:srgbClr val="000000"/>
                </a:solidFill>
              </a:rPr>
              <a:t>half of </a:t>
            </a:r>
            <a:r>
              <a:rPr lang="en-US" sz="2400" dirty="0" smtClean="0">
                <a:solidFill>
                  <a:srgbClr val="000000"/>
                </a:solidFill>
              </a:rPr>
              <a:t>government MPs to be jailed.</a:t>
            </a:r>
          </a:p>
          <a:p>
            <a:pPr marL="800100" lvl="1" indent="-457200">
              <a:buFont typeface="Wingdings" charset="2"/>
              <a:buAutoNum type="arabicPlain"/>
            </a:pPr>
            <a:r>
              <a:rPr lang="en-US" sz="2400" b="1" dirty="0" smtClean="0">
                <a:solidFill>
                  <a:srgbClr val="000000"/>
                </a:solidFill>
              </a:rPr>
              <a:t>The political reform process was instigated</a:t>
            </a:r>
            <a:r>
              <a:rPr lang="en-US" sz="2400" dirty="0" smtClean="0">
                <a:solidFill>
                  <a:srgbClr val="000000"/>
                </a:solidFill>
              </a:rPr>
              <a:t> (election).</a:t>
            </a:r>
          </a:p>
          <a:p>
            <a:pPr marL="800100" lvl="1" indent="-457200">
              <a:buFont typeface="Wingdings" charset="2"/>
              <a:buAutoNum type="arabicPlain"/>
            </a:pPr>
            <a:r>
              <a:rPr lang="en-US" sz="2400" b="1" dirty="0" smtClean="0">
                <a:solidFill>
                  <a:srgbClr val="000000"/>
                </a:solidFill>
              </a:rPr>
              <a:t>Clear Message</a:t>
            </a:r>
            <a:r>
              <a:rPr lang="en-US" sz="2400" dirty="0" smtClean="0">
                <a:solidFill>
                  <a:srgbClr val="000000"/>
                </a:solidFill>
              </a:rPr>
              <a:t>: Corruption comes with a hefty price. </a:t>
            </a:r>
          </a:p>
          <a:p>
            <a:pPr lvl="2"/>
            <a:r>
              <a:rPr lang="en-US" sz="2400" dirty="0" smtClean="0">
                <a:solidFill>
                  <a:srgbClr val="000000"/>
                </a:solidFill>
              </a:rPr>
              <a:t>Underlying concerns with 27 attempts of </a:t>
            </a:r>
            <a:r>
              <a:rPr lang="en-US" sz="2400" dirty="0" err="1" smtClean="0">
                <a:solidFill>
                  <a:srgbClr val="000000"/>
                </a:solidFill>
              </a:rPr>
              <a:t>VoNC</a:t>
            </a:r>
            <a:r>
              <a:rPr lang="en-US" sz="2400" dirty="0" smtClean="0">
                <a:solidFill>
                  <a:srgbClr val="000000"/>
                </a:solidFill>
              </a:rPr>
              <a:t> since 1980 (Transparency International Vanuatu)</a:t>
            </a:r>
          </a:p>
          <a:p>
            <a:pPr lvl="2"/>
            <a:r>
              <a:rPr lang="en-US" sz="2400" dirty="0" smtClean="0">
                <a:solidFill>
                  <a:srgbClr val="000000"/>
                </a:solidFill>
              </a:rPr>
              <a:t>Former PM </a:t>
            </a:r>
            <a:r>
              <a:rPr lang="en-US" sz="2400" dirty="0" err="1" smtClean="0">
                <a:solidFill>
                  <a:srgbClr val="000000"/>
                </a:solidFill>
              </a:rPr>
              <a:t>Natuman</a:t>
            </a:r>
            <a:r>
              <a:rPr lang="en-US" sz="2400" dirty="0" smtClean="0">
                <a:solidFill>
                  <a:srgbClr val="000000"/>
                </a:solidFill>
              </a:rPr>
              <a:t>: “vote of no confidence is a norm, its automatic.” (</a:t>
            </a:r>
            <a:r>
              <a:rPr lang="en-US" sz="2400" i="1" dirty="0" err="1" smtClean="0">
                <a:solidFill>
                  <a:srgbClr val="000000"/>
                </a:solidFill>
              </a:rPr>
              <a:t>Kalosil</a:t>
            </a:r>
            <a:r>
              <a:rPr lang="en-US" sz="2400" dirty="0" smtClean="0">
                <a:solidFill>
                  <a:srgbClr val="000000"/>
                </a:solidFill>
              </a:rPr>
              <a:t> case, 2015)</a:t>
            </a:r>
          </a:p>
          <a:p>
            <a:endParaRPr lang="en-US" sz="2400" dirty="0" smtClean="0"/>
          </a:p>
        </p:txBody>
      </p:sp>
    </p:spTree>
    <p:extLst>
      <p:ext uri="{BB962C8B-B14F-4D97-AF65-F5344CB8AC3E}">
        <p14:creationId xmlns:p14="http://schemas.microsoft.com/office/powerpoint/2010/main" val="36120164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0568" y="2451176"/>
            <a:ext cx="7662864" cy="4406824"/>
          </a:xfrm>
        </p:spPr>
        <p:txBody>
          <a:bodyPr>
            <a:normAutofit lnSpcReduction="10000"/>
          </a:bodyPr>
          <a:lstStyle/>
          <a:p>
            <a:r>
              <a:rPr lang="en-US" b="1" dirty="0" smtClean="0">
                <a:solidFill>
                  <a:srgbClr val="000000"/>
                </a:solidFill>
              </a:rPr>
              <a:t>SOME </a:t>
            </a:r>
            <a:r>
              <a:rPr lang="en-US" b="1" dirty="0">
                <a:solidFill>
                  <a:srgbClr val="000000"/>
                </a:solidFill>
              </a:rPr>
              <a:t>KEY SIGNIFICANCE:</a:t>
            </a:r>
          </a:p>
          <a:p>
            <a:pPr marL="457200" indent="-457200">
              <a:buFont typeface="+mj-lt"/>
              <a:buAutoNum type="arabicPeriod" startAt="4"/>
            </a:pPr>
            <a:r>
              <a:rPr lang="en-US" b="1" dirty="0" smtClean="0">
                <a:solidFill>
                  <a:srgbClr val="000000"/>
                </a:solidFill>
              </a:rPr>
              <a:t>By a foreign judge</a:t>
            </a:r>
          </a:p>
          <a:p>
            <a:pPr lvl="1"/>
            <a:r>
              <a:rPr lang="en-US" dirty="0" smtClean="0">
                <a:solidFill>
                  <a:srgbClr val="000000"/>
                </a:solidFill>
              </a:rPr>
              <a:t>‘hard case’</a:t>
            </a:r>
          </a:p>
          <a:p>
            <a:pPr marL="457200" indent="-457200">
              <a:buFont typeface="+mj-lt"/>
              <a:buAutoNum type="arabicPeriod" startAt="5"/>
            </a:pPr>
            <a:r>
              <a:rPr lang="en-US" b="1" dirty="0" smtClean="0">
                <a:solidFill>
                  <a:srgbClr val="000000"/>
                </a:solidFill>
              </a:rPr>
              <a:t>By a female judge</a:t>
            </a:r>
          </a:p>
          <a:p>
            <a:pPr lvl="1"/>
            <a:r>
              <a:rPr lang="en-US" dirty="0" smtClean="0">
                <a:solidFill>
                  <a:srgbClr val="000000"/>
                </a:solidFill>
              </a:rPr>
              <a:t>Challenge Melanesian perceptions of woman</a:t>
            </a:r>
          </a:p>
          <a:p>
            <a:pPr lvl="1"/>
            <a:r>
              <a:rPr lang="en-US" dirty="0" smtClean="0">
                <a:solidFill>
                  <a:srgbClr val="000000"/>
                </a:solidFill>
              </a:rPr>
              <a:t>“…corruption </a:t>
            </a:r>
            <a:r>
              <a:rPr lang="en-US" dirty="0">
                <a:solidFill>
                  <a:srgbClr val="000000"/>
                </a:solidFill>
              </a:rPr>
              <a:t>offences, if left unchecked, can quickly erode and eventually undo the work ethic of public officers in any nation. Needless to say that a Government cannot survive, no matter how good its aims and intentions are, if corruption exists within its ranks.”</a:t>
            </a:r>
            <a:r>
              <a:rPr lang="en-US" b="1" i="1" dirty="0">
                <a:solidFill>
                  <a:srgbClr val="000000"/>
                </a:solidFill>
              </a:rPr>
              <a:t> </a:t>
            </a:r>
            <a:r>
              <a:rPr lang="en-US" b="1" i="1" dirty="0" smtClean="0">
                <a:solidFill>
                  <a:srgbClr val="000000"/>
                </a:solidFill>
              </a:rPr>
              <a:t>Justice Mary </a:t>
            </a:r>
            <a:r>
              <a:rPr lang="en-US" b="1" i="1" dirty="0" err="1" smtClean="0">
                <a:solidFill>
                  <a:srgbClr val="000000"/>
                </a:solidFill>
              </a:rPr>
              <a:t>Sey</a:t>
            </a:r>
            <a:r>
              <a:rPr lang="en-US" b="1" i="1" dirty="0" smtClean="0">
                <a:solidFill>
                  <a:srgbClr val="000000"/>
                </a:solidFill>
              </a:rPr>
              <a:t> at [</a:t>
            </a:r>
            <a:r>
              <a:rPr lang="en-US" b="1" i="1" dirty="0">
                <a:solidFill>
                  <a:srgbClr val="000000"/>
                </a:solidFill>
              </a:rPr>
              <a:t>21]</a:t>
            </a:r>
            <a:endParaRPr lang="en-AU" dirty="0">
              <a:solidFill>
                <a:srgbClr val="000000"/>
              </a:solidFill>
            </a:endParaRPr>
          </a:p>
          <a:p>
            <a:pPr marL="457200" indent="-457200">
              <a:buFont typeface="Wingdings" charset="2"/>
              <a:buAutoNum type="arabicPlain" startAt="6"/>
            </a:pPr>
            <a:r>
              <a:rPr lang="en-US" b="1" dirty="0" smtClean="0">
                <a:solidFill>
                  <a:srgbClr val="000000"/>
                </a:solidFill>
              </a:rPr>
              <a:t>Speedy resolution of a high profile case</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451005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WHY A </a:t>
            </a:r>
            <a:r>
              <a:rPr lang="en-US" sz="4000" b="1" dirty="0" smtClean="0"/>
              <a:t>‘STRONG’ </a:t>
            </a:r>
            <a:r>
              <a:rPr lang="en-US" sz="4000" b="1" dirty="0"/>
              <a:t>RESPONSE?</a:t>
            </a:r>
            <a:br>
              <a:rPr lang="en-US" sz="4000" b="1" dirty="0"/>
            </a:br>
            <a:endParaRPr lang="en-US" sz="4000" dirty="0"/>
          </a:p>
        </p:txBody>
      </p:sp>
      <p:sp>
        <p:nvSpPr>
          <p:cNvPr id="3" name="Content Placeholder 2"/>
          <p:cNvSpPr>
            <a:spLocks noGrp="1"/>
          </p:cNvSpPr>
          <p:nvPr>
            <p:ph idx="1"/>
          </p:nvPr>
        </p:nvSpPr>
        <p:spPr>
          <a:xfrm>
            <a:off x="739774" y="2386228"/>
            <a:ext cx="7947025" cy="4214387"/>
          </a:xfrm>
        </p:spPr>
        <p:txBody>
          <a:bodyPr>
            <a:normAutofit/>
          </a:bodyPr>
          <a:lstStyle/>
          <a:p>
            <a:r>
              <a:rPr lang="en-US" sz="2600" dirty="0" smtClean="0">
                <a:solidFill>
                  <a:srgbClr val="000000"/>
                </a:solidFill>
              </a:rPr>
              <a:t>Judicial decisions increasingly infused with political commentary, especially PNG cases. </a:t>
            </a:r>
          </a:p>
          <a:p>
            <a:r>
              <a:rPr lang="en-US" sz="2600" b="1" dirty="0" smtClean="0">
                <a:solidFill>
                  <a:srgbClr val="000000"/>
                </a:solidFill>
              </a:rPr>
              <a:t>Hardline </a:t>
            </a:r>
            <a:r>
              <a:rPr lang="en-US" sz="2600" b="1" dirty="0">
                <a:solidFill>
                  <a:srgbClr val="000000"/>
                </a:solidFill>
              </a:rPr>
              <a:t>judgments </a:t>
            </a:r>
            <a:r>
              <a:rPr lang="en-US" sz="2600" dirty="0" smtClean="0">
                <a:solidFill>
                  <a:srgbClr val="000000"/>
                </a:solidFill>
              </a:rPr>
              <a:t>encapsulate </a:t>
            </a:r>
            <a:r>
              <a:rPr lang="en-US" sz="2600" dirty="0">
                <a:solidFill>
                  <a:srgbClr val="000000"/>
                </a:solidFill>
              </a:rPr>
              <a:t>the judiciary’s innate political frustrations as much as their legal justifications for righting the wrong. </a:t>
            </a:r>
            <a:endParaRPr lang="en-AU" sz="2600" dirty="0">
              <a:solidFill>
                <a:srgbClr val="000000"/>
              </a:solidFill>
            </a:endParaRPr>
          </a:p>
          <a:p>
            <a:r>
              <a:rPr lang="en-US" sz="2600" dirty="0">
                <a:solidFill>
                  <a:srgbClr val="000000"/>
                </a:solidFill>
              </a:rPr>
              <a:t>O</a:t>
            </a:r>
            <a:r>
              <a:rPr lang="en-US" sz="2600" dirty="0" smtClean="0">
                <a:solidFill>
                  <a:srgbClr val="000000"/>
                </a:solidFill>
              </a:rPr>
              <a:t>pinions seemed to be </a:t>
            </a:r>
            <a:r>
              <a:rPr lang="en-US" sz="2600" dirty="0">
                <a:solidFill>
                  <a:srgbClr val="000000"/>
                </a:solidFill>
              </a:rPr>
              <a:t>tailored to instigate social and political reform, as well </a:t>
            </a:r>
            <a:r>
              <a:rPr lang="en-US" sz="2600" dirty="0" smtClean="0">
                <a:solidFill>
                  <a:srgbClr val="000000"/>
                </a:solidFill>
              </a:rPr>
              <a:t>as changes in attitudes and perceptions. </a:t>
            </a:r>
            <a:endParaRPr lang="en-US" sz="2600" dirty="0">
              <a:solidFill>
                <a:srgbClr val="000000"/>
              </a:solidFill>
            </a:endParaRPr>
          </a:p>
        </p:txBody>
      </p:sp>
    </p:spTree>
    <p:extLst>
      <p:ext uri="{BB962C8B-B14F-4D97-AF65-F5344CB8AC3E}">
        <p14:creationId xmlns:p14="http://schemas.microsoft.com/office/powerpoint/2010/main" val="20742138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017"/>
            <a:ext cx="8229600" cy="1143000"/>
          </a:xfrm>
        </p:spPr>
        <p:txBody>
          <a:bodyPr/>
          <a:lstStyle/>
          <a:p>
            <a:r>
              <a:rPr lang="en-US" sz="4000" b="1" dirty="0"/>
              <a:t>CHALLENGES TO REFORMIST JUDICIAL OPINIONS</a:t>
            </a:r>
            <a:br>
              <a:rPr lang="en-US" sz="4000" b="1" dirty="0"/>
            </a:br>
            <a:endParaRPr lang="en-US" sz="4000" dirty="0"/>
          </a:p>
        </p:txBody>
      </p:sp>
      <p:sp>
        <p:nvSpPr>
          <p:cNvPr id="3" name="Content Placeholder 2"/>
          <p:cNvSpPr>
            <a:spLocks noGrp="1"/>
          </p:cNvSpPr>
          <p:nvPr>
            <p:ph idx="1"/>
          </p:nvPr>
        </p:nvSpPr>
        <p:spPr>
          <a:xfrm>
            <a:off x="739775" y="2438546"/>
            <a:ext cx="7662864" cy="4779672"/>
          </a:xfrm>
        </p:spPr>
        <p:txBody>
          <a:bodyPr>
            <a:normAutofit/>
          </a:bodyPr>
          <a:lstStyle/>
          <a:p>
            <a:pPr marL="457200" indent="-457200">
              <a:buAutoNum type="arabicPeriod"/>
            </a:pPr>
            <a:r>
              <a:rPr lang="en-US" sz="2600" b="1" dirty="0" smtClean="0">
                <a:solidFill>
                  <a:srgbClr val="000000"/>
                </a:solidFill>
              </a:rPr>
              <a:t>Legalism</a:t>
            </a:r>
          </a:p>
          <a:p>
            <a:pPr lvl="1">
              <a:buFont typeface="Wingdings" charset="2"/>
              <a:buChar char="§"/>
            </a:pPr>
            <a:r>
              <a:rPr lang="en-US" sz="2400" dirty="0" smtClean="0">
                <a:solidFill>
                  <a:srgbClr val="000000"/>
                </a:solidFill>
              </a:rPr>
              <a:t>Courts – </a:t>
            </a:r>
            <a:r>
              <a:rPr lang="en-US" sz="2400" dirty="0" smtClean="0">
                <a:solidFill>
                  <a:srgbClr val="000000"/>
                </a:solidFill>
              </a:rPr>
              <a:t>restricted role, </a:t>
            </a:r>
            <a:r>
              <a:rPr lang="en-US" sz="2400" dirty="0" smtClean="0">
                <a:solidFill>
                  <a:srgbClr val="000000"/>
                </a:solidFill>
              </a:rPr>
              <a:t>non</a:t>
            </a:r>
            <a:r>
              <a:rPr lang="en-US" sz="2400" dirty="0" smtClean="0">
                <a:solidFill>
                  <a:srgbClr val="000000"/>
                </a:solidFill>
              </a:rPr>
              <a:t>-political function.</a:t>
            </a:r>
          </a:p>
          <a:p>
            <a:pPr lvl="1">
              <a:buFont typeface="Wingdings" charset="2"/>
              <a:buChar char="§"/>
            </a:pPr>
            <a:r>
              <a:rPr lang="en-US" sz="2400" dirty="0" smtClean="0">
                <a:solidFill>
                  <a:srgbClr val="000000"/>
                </a:solidFill>
              </a:rPr>
              <a:t>Institutional </a:t>
            </a:r>
            <a:r>
              <a:rPr lang="en-US" sz="2400" dirty="0" smtClean="0">
                <a:solidFill>
                  <a:srgbClr val="000000"/>
                </a:solidFill>
              </a:rPr>
              <a:t>argument </a:t>
            </a:r>
          </a:p>
          <a:p>
            <a:pPr lvl="2">
              <a:buFont typeface="Wingdings" charset="2"/>
              <a:buChar char="§"/>
            </a:pPr>
            <a:r>
              <a:rPr lang="en-US" sz="2200" dirty="0" smtClean="0">
                <a:solidFill>
                  <a:srgbClr val="000000"/>
                </a:solidFill>
              </a:rPr>
              <a:t>let </a:t>
            </a:r>
            <a:r>
              <a:rPr lang="en-US" sz="2200" dirty="0" smtClean="0">
                <a:solidFill>
                  <a:srgbClr val="000000"/>
                </a:solidFill>
              </a:rPr>
              <a:t>state agencies police the government, not courts. (Prof. Goldsworthy)</a:t>
            </a:r>
          </a:p>
          <a:p>
            <a:pPr lvl="1">
              <a:buFont typeface="Wingdings" charset="2"/>
              <a:buChar char="§"/>
            </a:pPr>
            <a:r>
              <a:rPr lang="en-US" sz="2400" dirty="0" smtClean="0">
                <a:solidFill>
                  <a:srgbClr val="000000"/>
                </a:solidFill>
              </a:rPr>
              <a:t>Effect on</a:t>
            </a:r>
            <a:r>
              <a:rPr lang="en-US" sz="2400" dirty="0" smtClean="0">
                <a:solidFill>
                  <a:srgbClr val="000000"/>
                </a:solidFill>
              </a:rPr>
              <a:t> </a:t>
            </a:r>
            <a:r>
              <a:rPr lang="en-US" sz="2400" dirty="0" smtClean="0">
                <a:solidFill>
                  <a:srgbClr val="000000"/>
                </a:solidFill>
              </a:rPr>
              <a:t>the ‘</a:t>
            </a:r>
            <a:r>
              <a:rPr lang="en-US" sz="2400" dirty="0">
                <a:solidFill>
                  <a:srgbClr val="000000"/>
                </a:solidFill>
              </a:rPr>
              <a:t>professional sensibilities, habits of mind and intellectual reflexes’ of judges and </a:t>
            </a:r>
            <a:r>
              <a:rPr lang="en-US" sz="2400" dirty="0" smtClean="0">
                <a:solidFill>
                  <a:srgbClr val="000000"/>
                </a:solidFill>
              </a:rPr>
              <a:t>lawyers</a:t>
            </a:r>
            <a:r>
              <a:rPr lang="en-AU" sz="2400" dirty="0" smtClean="0">
                <a:solidFill>
                  <a:srgbClr val="000000"/>
                </a:solidFill>
              </a:rPr>
              <a:t>. (Justice Kirby, Australian High Court)</a:t>
            </a:r>
            <a:endParaRPr lang="en-US" sz="2400" dirty="0" smtClean="0">
              <a:solidFill>
                <a:srgbClr val="000000"/>
              </a:solidFill>
            </a:endParaRPr>
          </a:p>
        </p:txBody>
      </p:sp>
    </p:spTree>
    <p:extLst>
      <p:ext uri="{BB962C8B-B14F-4D97-AF65-F5344CB8AC3E}">
        <p14:creationId xmlns:p14="http://schemas.microsoft.com/office/powerpoint/2010/main" val="10238932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4" y="2405472"/>
            <a:ext cx="7947025" cy="3631791"/>
          </a:xfrm>
        </p:spPr>
        <p:txBody>
          <a:bodyPr>
            <a:normAutofit lnSpcReduction="10000"/>
          </a:bodyPr>
          <a:lstStyle/>
          <a:p>
            <a:pPr marL="457200" indent="-457200">
              <a:buFont typeface="Wingdings" charset="2"/>
              <a:buAutoNum type="arabicPlain" startAt="2"/>
            </a:pPr>
            <a:r>
              <a:rPr lang="en-US" sz="2600" dirty="0" smtClean="0">
                <a:solidFill>
                  <a:srgbClr val="000000"/>
                </a:solidFill>
              </a:rPr>
              <a:t>‘</a:t>
            </a:r>
            <a:r>
              <a:rPr lang="en-US" sz="2600" b="1" dirty="0">
                <a:solidFill>
                  <a:srgbClr val="000000"/>
                </a:solidFill>
              </a:rPr>
              <a:t>Unethical’ </a:t>
            </a:r>
            <a:r>
              <a:rPr lang="en-US" sz="2600" b="1" dirty="0" smtClean="0">
                <a:solidFill>
                  <a:srgbClr val="000000"/>
                </a:solidFill>
              </a:rPr>
              <a:t>lawyering and judicial complacency</a:t>
            </a:r>
          </a:p>
          <a:p>
            <a:pPr marL="0" indent="0">
              <a:buNone/>
            </a:pPr>
            <a:endParaRPr lang="en-US" b="1" dirty="0">
              <a:solidFill>
                <a:srgbClr val="000000"/>
              </a:solidFill>
            </a:endParaRPr>
          </a:p>
          <a:p>
            <a:pPr lvl="1" indent="-342900">
              <a:buFont typeface="Wingdings" charset="2"/>
              <a:buChar char="§"/>
            </a:pPr>
            <a:r>
              <a:rPr lang="en-US" sz="2200" dirty="0">
                <a:solidFill>
                  <a:srgbClr val="000000"/>
                </a:solidFill>
              </a:rPr>
              <a:t>Delay tactics</a:t>
            </a:r>
            <a:r>
              <a:rPr lang="en-US" sz="2200" dirty="0" smtClean="0">
                <a:solidFill>
                  <a:srgbClr val="000000"/>
                </a:solidFill>
              </a:rPr>
              <a:t>, </a:t>
            </a:r>
            <a:r>
              <a:rPr lang="en-US" sz="2200" dirty="0">
                <a:solidFill>
                  <a:srgbClr val="000000"/>
                </a:solidFill>
              </a:rPr>
              <a:t>interlocutory injunctions </a:t>
            </a:r>
            <a:r>
              <a:rPr lang="en-US" sz="2200" dirty="0" err="1" smtClean="0">
                <a:solidFill>
                  <a:srgbClr val="000000"/>
                </a:solidFill>
              </a:rPr>
              <a:t>ect</a:t>
            </a:r>
            <a:r>
              <a:rPr lang="en-US" sz="2200" dirty="0" smtClean="0">
                <a:solidFill>
                  <a:srgbClr val="000000"/>
                </a:solidFill>
              </a:rPr>
              <a:t>.</a:t>
            </a:r>
          </a:p>
          <a:p>
            <a:pPr lvl="1" indent="-342900">
              <a:buFont typeface="Wingdings" charset="2"/>
              <a:buChar char="§"/>
            </a:pPr>
            <a:r>
              <a:rPr lang="en-US" sz="2200" dirty="0" smtClean="0">
                <a:solidFill>
                  <a:srgbClr val="000000"/>
                </a:solidFill>
              </a:rPr>
              <a:t>Justice Mary </a:t>
            </a:r>
            <a:r>
              <a:rPr lang="en-US" sz="2200" dirty="0" err="1" smtClean="0">
                <a:solidFill>
                  <a:srgbClr val="000000"/>
                </a:solidFill>
              </a:rPr>
              <a:t>Sey</a:t>
            </a:r>
            <a:r>
              <a:rPr lang="en-US" sz="2200" dirty="0" smtClean="0">
                <a:solidFill>
                  <a:srgbClr val="000000"/>
                </a:solidFill>
              </a:rPr>
              <a:t>, Vanuatu Supreme Court:</a:t>
            </a:r>
          </a:p>
          <a:p>
            <a:pPr marL="342900" lvl="1" indent="0">
              <a:buNone/>
            </a:pPr>
            <a:endParaRPr lang="en-US" sz="2200" dirty="0" smtClean="0">
              <a:solidFill>
                <a:srgbClr val="000000"/>
              </a:solidFill>
            </a:endParaRPr>
          </a:p>
          <a:p>
            <a:pPr marL="1022350" lvl="3" indent="0">
              <a:buNone/>
            </a:pPr>
            <a:r>
              <a:rPr lang="en-US" dirty="0" smtClean="0">
                <a:solidFill>
                  <a:srgbClr val="000000"/>
                </a:solidFill>
              </a:rPr>
              <a:t>“</a:t>
            </a:r>
            <a:r>
              <a:rPr lang="en-US" dirty="0">
                <a:solidFill>
                  <a:srgbClr val="000000"/>
                </a:solidFill>
              </a:rPr>
              <a:t>I trust that </a:t>
            </a:r>
            <a:r>
              <a:rPr lang="en-US" dirty="0" err="1">
                <a:solidFill>
                  <a:srgbClr val="000000"/>
                </a:solidFill>
              </a:rPr>
              <a:t>defence</a:t>
            </a:r>
            <a:r>
              <a:rPr lang="en-US" dirty="0">
                <a:solidFill>
                  <a:srgbClr val="000000"/>
                </a:solidFill>
              </a:rPr>
              <a:t> counsel will acquaint themselves with relevant </a:t>
            </a:r>
            <a:r>
              <a:rPr lang="en-US" dirty="0" smtClean="0">
                <a:solidFill>
                  <a:srgbClr val="000000"/>
                </a:solidFill>
              </a:rPr>
              <a:t>provisions </a:t>
            </a:r>
            <a:r>
              <a:rPr lang="en-US" dirty="0">
                <a:solidFill>
                  <a:srgbClr val="000000"/>
                </a:solidFill>
              </a:rPr>
              <a:t>relating to Appeals to the Court of Appeal as enacted by </a:t>
            </a:r>
            <a:r>
              <a:rPr lang="en-US" dirty="0" smtClean="0">
                <a:solidFill>
                  <a:srgbClr val="000000"/>
                </a:solidFill>
              </a:rPr>
              <a:t>Parliament </a:t>
            </a:r>
            <a:r>
              <a:rPr lang="en-US" dirty="0">
                <a:solidFill>
                  <a:srgbClr val="000000"/>
                </a:solidFill>
              </a:rPr>
              <a:t>and </a:t>
            </a:r>
            <a:r>
              <a:rPr lang="en-US" b="1" dirty="0">
                <a:solidFill>
                  <a:srgbClr val="000000"/>
                </a:solidFill>
              </a:rPr>
              <a:t>refrain from causing unnecessary delays of this criminal </a:t>
            </a:r>
            <a:r>
              <a:rPr lang="en-US" b="1" dirty="0" smtClean="0">
                <a:solidFill>
                  <a:srgbClr val="000000"/>
                </a:solidFill>
              </a:rPr>
              <a:t>trial </a:t>
            </a:r>
            <a:r>
              <a:rPr lang="en-US" b="1" dirty="0">
                <a:solidFill>
                  <a:srgbClr val="000000"/>
                </a:solidFill>
              </a:rPr>
              <a:t>by indulging in strings of appeals which have no legal foundation.</a:t>
            </a:r>
            <a:r>
              <a:rPr lang="en-US" dirty="0">
                <a:solidFill>
                  <a:srgbClr val="000000"/>
                </a:solidFill>
              </a:rPr>
              <a:t>” </a:t>
            </a:r>
            <a:r>
              <a:rPr lang="en-US" i="1" dirty="0" smtClean="0">
                <a:solidFill>
                  <a:srgbClr val="000000"/>
                </a:solidFill>
              </a:rPr>
              <a:t>Public </a:t>
            </a:r>
            <a:r>
              <a:rPr lang="en-US" i="1" dirty="0">
                <a:solidFill>
                  <a:srgbClr val="000000"/>
                </a:solidFill>
              </a:rPr>
              <a:t>Prosecutor v </a:t>
            </a:r>
            <a:r>
              <a:rPr lang="en-US" i="1" dirty="0" err="1">
                <a:solidFill>
                  <a:srgbClr val="000000"/>
                </a:solidFill>
              </a:rPr>
              <a:t>Kalosil</a:t>
            </a:r>
            <a:r>
              <a:rPr lang="en-US" i="1" dirty="0">
                <a:solidFill>
                  <a:srgbClr val="000000"/>
                </a:solidFill>
              </a:rPr>
              <a:t> </a:t>
            </a:r>
            <a:r>
              <a:rPr lang="en-US" dirty="0">
                <a:solidFill>
                  <a:srgbClr val="000000"/>
                </a:solidFill>
              </a:rPr>
              <a:t>[2015] VUSC 121 [11]</a:t>
            </a:r>
            <a:r>
              <a:rPr lang="en-US" dirty="0" smtClean="0">
                <a:solidFill>
                  <a:srgbClr val="000000"/>
                </a:solidFill>
              </a:rPr>
              <a:t>.</a:t>
            </a:r>
            <a:r>
              <a:rPr lang="en-US" sz="2400" i="1" dirty="0" smtClean="0">
                <a:solidFill>
                  <a:srgbClr val="000000"/>
                </a:solidFill>
              </a:rPr>
              <a:t> </a:t>
            </a:r>
            <a:endParaRPr lang="en-AU" sz="2000" dirty="0">
              <a:solidFill>
                <a:srgbClr val="000000"/>
              </a:solidFill>
            </a:endParaRPr>
          </a:p>
          <a:p>
            <a:pPr marL="685800" lvl="2" indent="0">
              <a:buNone/>
            </a:pPr>
            <a:endParaRPr lang="en-US" dirty="0" smtClean="0"/>
          </a:p>
        </p:txBody>
      </p:sp>
    </p:spTree>
    <p:extLst>
      <p:ext uri="{BB962C8B-B14F-4D97-AF65-F5344CB8AC3E}">
        <p14:creationId xmlns:p14="http://schemas.microsoft.com/office/powerpoint/2010/main" val="1008268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00681"/>
            <a:ext cx="8393383" cy="4080690"/>
          </a:xfrm>
        </p:spPr>
        <p:txBody>
          <a:bodyPr>
            <a:noAutofit/>
          </a:bodyPr>
          <a:lstStyle/>
          <a:p>
            <a:r>
              <a:rPr lang="en-US" dirty="0" smtClean="0">
                <a:solidFill>
                  <a:srgbClr val="000000"/>
                </a:solidFill>
              </a:rPr>
              <a:t>Warning for courts against tolerance and complacency:</a:t>
            </a:r>
          </a:p>
          <a:p>
            <a:pPr marL="0" indent="0">
              <a:buNone/>
            </a:pPr>
            <a:endParaRPr lang="en-US" sz="2600" dirty="0" smtClean="0">
              <a:solidFill>
                <a:srgbClr val="000000"/>
              </a:solidFill>
            </a:endParaRPr>
          </a:p>
          <a:p>
            <a:pPr lvl="1">
              <a:buFont typeface="Wingdings" charset="2"/>
              <a:buChar char="§"/>
            </a:pPr>
            <a:r>
              <a:rPr lang="en-US" sz="2200" b="1" dirty="0" smtClean="0">
                <a:solidFill>
                  <a:srgbClr val="000000"/>
                </a:solidFill>
              </a:rPr>
              <a:t>“The </a:t>
            </a:r>
            <a:r>
              <a:rPr lang="en-US" sz="2200" b="1" dirty="0">
                <a:solidFill>
                  <a:srgbClr val="000000"/>
                </a:solidFill>
              </a:rPr>
              <a:t>courts may unwittingly be protecting those with something to hide </a:t>
            </a:r>
            <a:r>
              <a:rPr lang="en-US" sz="2200" dirty="0">
                <a:solidFill>
                  <a:srgbClr val="000000"/>
                </a:solidFill>
              </a:rPr>
              <a:t>rather than protecting the more legitimate interests of those with a right to know: the People of Papua New Guinea.” </a:t>
            </a:r>
            <a:endParaRPr lang="en-US" sz="2200" dirty="0" smtClean="0">
              <a:solidFill>
                <a:srgbClr val="000000"/>
              </a:solidFill>
            </a:endParaRPr>
          </a:p>
          <a:p>
            <a:pPr marL="349250" lvl="1" indent="0">
              <a:buNone/>
            </a:pPr>
            <a:r>
              <a:rPr lang="en-US" sz="2200" i="1" dirty="0">
                <a:solidFill>
                  <a:srgbClr val="000000"/>
                </a:solidFill>
              </a:rPr>
              <a:t>	</a:t>
            </a:r>
            <a:r>
              <a:rPr lang="en-US" sz="2200" i="1" dirty="0" err="1" smtClean="0">
                <a:solidFill>
                  <a:srgbClr val="000000"/>
                </a:solidFill>
              </a:rPr>
              <a:t>Gelu</a:t>
            </a:r>
            <a:r>
              <a:rPr lang="en-US" sz="2200" i="1" dirty="0">
                <a:solidFill>
                  <a:srgbClr val="000000"/>
                </a:solidFill>
              </a:rPr>
              <a:t>, </a:t>
            </a:r>
            <a:r>
              <a:rPr lang="en-US" sz="2200" i="1" dirty="0" err="1">
                <a:solidFill>
                  <a:srgbClr val="000000"/>
                </a:solidFill>
              </a:rPr>
              <a:t>Lupari</a:t>
            </a:r>
            <a:r>
              <a:rPr lang="en-US" sz="2200" i="1" dirty="0">
                <a:solidFill>
                  <a:srgbClr val="000000"/>
                </a:solidFill>
              </a:rPr>
              <a:t> and Liu v </a:t>
            </a:r>
            <a:r>
              <a:rPr lang="en-US" sz="2200" i="1" dirty="0" err="1">
                <a:solidFill>
                  <a:srgbClr val="000000"/>
                </a:solidFill>
              </a:rPr>
              <a:t>Somare</a:t>
            </a:r>
            <a:r>
              <a:rPr lang="en-US" sz="2200" dirty="0">
                <a:solidFill>
                  <a:srgbClr val="000000"/>
                </a:solidFill>
              </a:rPr>
              <a:t> [2008] PGNC 166; N3526 (17 </a:t>
            </a:r>
            <a:r>
              <a:rPr lang="en-US" sz="2200" dirty="0" smtClean="0">
                <a:solidFill>
                  <a:srgbClr val="000000"/>
                </a:solidFill>
              </a:rPr>
              <a:t>	November </a:t>
            </a:r>
            <a:r>
              <a:rPr lang="en-US" sz="2200" dirty="0">
                <a:solidFill>
                  <a:srgbClr val="000000"/>
                </a:solidFill>
              </a:rPr>
              <a:t>2008)[12] per Cannings J.</a:t>
            </a:r>
            <a:r>
              <a:rPr lang="en-US" sz="2200" b="1" dirty="0">
                <a:solidFill>
                  <a:srgbClr val="000000"/>
                </a:solidFill>
              </a:rPr>
              <a:t> </a:t>
            </a:r>
            <a:endParaRPr lang="en-US" sz="2200" b="1" dirty="0" smtClean="0">
              <a:solidFill>
                <a:srgbClr val="000000"/>
              </a:solidFill>
            </a:endParaRPr>
          </a:p>
          <a:p>
            <a:pPr marL="349250" lvl="1" indent="0">
              <a:buNone/>
            </a:pPr>
            <a:endParaRPr lang="en-AU" sz="2200" dirty="0">
              <a:solidFill>
                <a:srgbClr val="000000"/>
              </a:solidFill>
            </a:endParaRPr>
          </a:p>
          <a:p>
            <a:endParaRPr lang="en-US" sz="2600" dirty="0"/>
          </a:p>
        </p:txBody>
      </p:sp>
    </p:spTree>
    <p:extLst>
      <p:ext uri="{BB962C8B-B14F-4D97-AF65-F5344CB8AC3E}">
        <p14:creationId xmlns:p14="http://schemas.microsoft.com/office/powerpoint/2010/main" val="8750874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0568" y="2116415"/>
            <a:ext cx="7662864" cy="4878279"/>
          </a:xfrm>
        </p:spPr>
        <p:txBody>
          <a:bodyPr>
            <a:normAutofit/>
          </a:bodyPr>
          <a:lstStyle/>
          <a:p>
            <a:pPr marL="863600" lvl="1" indent="-514350">
              <a:buFont typeface="+mj-lt"/>
              <a:buAutoNum type="arabicPeriod" startAt="3"/>
            </a:pPr>
            <a:r>
              <a:rPr lang="en-US" sz="2800" b="1" dirty="0" smtClean="0">
                <a:solidFill>
                  <a:srgbClr val="000000"/>
                </a:solidFill>
              </a:rPr>
              <a:t>Resistance </a:t>
            </a:r>
            <a:r>
              <a:rPr lang="en-US" sz="2800" b="1" dirty="0">
                <a:solidFill>
                  <a:srgbClr val="000000"/>
                </a:solidFill>
              </a:rPr>
              <a:t>from parliament/executive</a:t>
            </a:r>
            <a:r>
              <a:rPr lang="en-US" sz="2800" dirty="0">
                <a:solidFill>
                  <a:srgbClr val="000000"/>
                </a:solidFill>
              </a:rPr>
              <a:t> </a:t>
            </a:r>
          </a:p>
          <a:p>
            <a:pPr lvl="1">
              <a:buFont typeface="Wingdings" charset="2"/>
              <a:buChar char="q"/>
            </a:pPr>
            <a:endParaRPr lang="en-US" dirty="0" smtClean="0">
              <a:solidFill>
                <a:srgbClr val="000000"/>
              </a:solidFill>
            </a:endParaRPr>
          </a:p>
          <a:p>
            <a:pPr lvl="1">
              <a:buFont typeface="Wingdings" charset="2"/>
              <a:buChar char="§"/>
            </a:pPr>
            <a:r>
              <a:rPr lang="en-US" sz="2200" dirty="0" smtClean="0">
                <a:solidFill>
                  <a:srgbClr val="000000"/>
                </a:solidFill>
              </a:rPr>
              <a:t>Tension</a:t>
            </a:r>
            <a:endParaRPr lang="en-US" sz="2200" dirty="0">
              <a:solidFill>
                <a:srgbClr val="000000"/>
              </a:solidFill>
            </a:endParaRPr>
          </a:p>
          <a:p>
            <a:pPr lvl="1">
              <a:buFont typeface="Wingdings" charset="2"/>
              <a:buChar char="§"/>
            </a:pPr>
            <a:r>
              <a:rPr lang="en-US" sz="2200" dirty="0">
                <a:solidFill>
                  <a:srgbClr val="000000"/>
                </a:solidFill>
              </a:rPr>
              <a:t>Deputy Chief Justice: </a:t>
            </a:r>
            <a:endParaRPr lang="en-US" sz="2200" dirty="0" smtClean="0">
              <a:solidFill>
                <a:srgbClr val="000000"/>
              </a:solidFill>
            </a:endParaRPr>
          </a:p>
          <a:p>
            <a:pPr lvl="2">
              <a:buFont typeface="Wingdings" charset="2"/>
              <a:buChar char="§"/>
            </a:pPr>
            <a:r>
              <a:rPr lang="en-US" sz="2200" dirty="0" smtClean="0">
                <a:solidFill>
                  <a:srgbClr val="000000"/>
                </a:solidFill>
              </a:rPr>
              <a:t>“</a:t>
            </a:r>
            <a:r>
              <a:rPr lang="en-US" sz="2000" dirty="0">
                <a:solidFill>
                  <a:srgbClr val="000000"/>
                </a:solidFill>
              </a:rPr>
              <a:t>In PNG I have not seen any evidence of a public official including leaders voluntarily resign or step aside from office after being criminally charged or charged under the Leadership code. </a:t>
            </a:r>
            <a:r>
              <a:rPr lang="en-US" sz="2000" b="1" dirty="0">
                <a:solidFill>
                  <a:srgbClr val="000000"/>
                </a:solidFill>
              </a:rPr>
              <a:t>"Innocent until proven guilty" is the </a:t>
            </a:r>
            <a:r>
              <a:rPr lang="en-US" sz="2000" b="1" dirty="0" smtClean="0">
                <a:solidFill>
                  <a:srgbClr val="000000"/>
                </a:solidFill>
              </a:rPr>
              <a:t>new catch </a:t>
            </a:r>
            <a:r>
              <a:rPr lang="en-US" sz="2000" b="1" dirty="0">
                <a:solidFill>
                  <a:srgbClr val="000000"/>
                </a:solidFill>
              </a:rPr>
              <a:t>word in Papua New Guinea.</a:t>
            </a:r>
            <a:r>
              <a:rPr lang="en-US" sz="2000" b="1" dirty="0" smtClean="0">
                <a:solidFill>
                  <a:srgbClr val="000000"/>
                </a:solidFill>
              </a:rPr>
              <a:t>”</a:t>
            </a:r>
          </a:p>
          <a:p>
            <a:pPr marL="685800" lvl="2" indent="0">
              <a:buNone/>
            </a:pPr>
            <a:r>
              <a:rPr lang="en-US" sz="2000" i="1" dirty="0" smtClean="0">
                <a:solidFill>
                  <a:srgbClr val="000000"/>
                </a:solidFill>
              </a:rPr>
              <a:t>In </a:t>
            </a:r>
            <a:r>
              <a:rPr lang="en-US" sz="2000" i="1" dirty="0">
                <a:solidFill>
                  <a:srgbClr val="000000"/>
                </a:solidFill>
              </a:rPr>
              <a:t>re Reference to Constitution section 19(1) by East Sepik Provincial Executive</a:t>
            </a:r>
            <a:r>
              <a:rPr lang="en-US" sz="2000" dirty="0">
                <a:solidFill>
                  <a:srgbClr val="000000"/>
                </a:solidFill>
              </a:rPr>
              <a:t> [2011] PGSC 41; SC1154 (12 December 2011)[212] </a:t>
            </a:r>
            <a:endParaRPr lang="en-AU" sz="2000" dirty="0">
              <a:solidFill>
                <a:srgbClr val="000000"/>
              </a:solidFill>
            </a:endParaRPr>
          </a:p>
          <a:p>
            <a:endParaRPr lang="en-US" dirty="0"/>
          </a:p>
        </p:txBody>
      </p:sp>
    </p:spTree>
    <p:extLst>
      <p:ext uri="{BB962C8B-B14F-4D97-AF65-F5344CB8AC3E}">
        <p14:creationId xmlns:p14="http://schemas.microsoft.com/office/powerpoint/2010/main" val="963451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39775" y="2770094"/>
            <a:ext cx="7662864" cy="3751404"/>
          </a:xfrm>
        </p:spPr>
        <p:txBody>
          <a:bodyPr>
            <a:normAutofit/>
          </a:bodyPr>
          <a:lstStyle/>
          <a:p>
            <a:r>
              <a:rPr lang="en-US" b="1" dirty="0" smtClean="0"/>
              <a:t>INTRODUCTION</a:t>
            </a:r>
          </a:p>
          <a:p>
            <a:r>
              <a:rPr lang="en-US" b="1" dirty="0" smtClean="0"/>
              <a:t>WHAT IS POLITICAL STABILITY?</a:t>
            </a:r>
          </a:p>
          <a:p>
            <a:r>
              <a:rPr lang="en-US" b="1" dirty="0" smtClean="0"/>
              <a:t>CASES AND JUDICIAL RESPONSES</a:t>
            </a:r>
          </a:p>
          <a:p>
            <a:r>
              <a:rPr lang="en-US" b="1" dirty="0" smtClean="0"/>
              <a:t>WHY A ‘STRONG’ RESPONSE?</a:t>
            </a:r>
          </a:p>
          <a:p>
            <a:r>
              <a:rPr lang="en-US" b="1" dirty="0" smtClean="0"/>
              <a:t>CHALLENGES TO REFORMIST JUDICIAL OPINIONS</a:t>
            </a:r>
          </a:p>
          <a:p>
            <a:r>
              <a:rPr lang="en-US" b="1" dirty="0" smtClean="0"/>
              <a:t>FUTURE PROJECTIONS</a:t>
            </a:r>
          </a:p>
          <a:p>
            <a:endParaRPr lang="en-US" dirty="0" smtClean="0"/>
          </a:p>
          <a:p>
            <a:endParaRPr lang="en-US" dirty="0"/>
          </a:p>
        </p:txBody>
      </p:sp>
    </p:spTree>
    <p:extLst>
      <p:ext uri="{BB962C8B-B14F-4D97-AF65-F5344CB8AC3E}">
        <p14:creationId xmlns:p14="http://schemas.microsoft.com/office/powerpoint/2010/main" val="5675376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96975" y="2035015"/>
            <a:ext cx="7662864" cy="4822985"/>
          </a:xfrm>
        </p:spPr>
        <p:txBody>
          <a:bodyPr>
            <a:noAutofit/>
          </a:bodyPr>
          <a:lstStyle/>
          <a:p>
            <a:pPr marL="514350" indent="-514350">
              <a:buClr>
                <a:schemeClr val="accent1">
                  <a:lumMod val="60000"/>
                  <a:lumOff val="40000"/>
                </a:schemeClr>
              </a:buClr>
              <a:buFont typeface="+mj-lt"/>
              <a:buAutoNum type="arabicPeriod" startAt="4"/>
            </a:pPr>
            <a:r>
              <a:rPr lang="en-US" sz="2600" b="1" dirty="0" smtClean="0">
                <a:solidFill>
                  <a:schemeClr val="tx1"/>
                </a:solidFill>
              </a:rPr>
              <a:t>Weak accountability institutions</a:t>
            </a:r>
          </a:p>
          <a:p>
            <a:pPr marL="800100" lvl="1" indent="-457200">
              <a:buFont typeface="Wingdings" charset="2"/>
              <a:buChar char="§"/>
            </a:pPr>
            <a:r>
              <a:rPr lang="en-US" dirty="0" smtClean="0">
                <a:solidFill>
                  <a:schemeClr val="tx1"/>
                </a:solidFill>
              </a:rPr>
              <a:t>Police</a:t>
            </a:r>
          </a:p>
          <a:p>
            <a:pPr marL="800100" lvl="1" indent="-457200">
              <a:buFont typeface="Wingdings" charset="2"/>
              <a:buChar char="§"/>
            </a:pPr>
            <a:r>
              <a:rPr lang="en-US" dirty="0" smtClean="0">
                <a:solidFill>
                  <a:schemeClr val="tx1"/>
                </a:solidFill>
              </a:rPr>
              <a:t>Ombudsman Commission</a:t>
            </a:r>
          </a:p>
          <a:p>
            <a:pPr marL="800100" lvl="1" indent="-457200">
              <a:buFont typeface="Wingdings" charset="2"/>
              <a:buChar char="§"/>
            </a:pPr>
            <a:r>
              <a:rPr lang="en-US" dirty="0" smtClean="0">
                <a:solidFill>
                  <a:schemeClr val="tx1"/>
                </a:solidFill>
              </a:rPr>
              <a:t>Public Prosecutor</a:t>
            </a:r>
          </a:p>
          <a:p>
            <a:pPr marL="800100" lvl="1" indent="-457200">
              <a:buFont typeface="Wingdings" charset="2"/>
              <a:buChar char="§"/>
            </a:pPr>
            <a:r>
              <a:rPr lang="en-US" dirty="0" smtClean="0">
                <a:solidFill>
                  <a:schemeClr val="tx1"/>
                </a:solidFill>
              </a:rPr>
              <a:t>Parliamentary </a:t>
            </a:r>
            <a:r>
              <a:rPr lang="en-US" dirty="0" smtClean="0">
                <a:solidFill>
                  <a:schemeClr val="tx1"/>
                </a:solidFill>
              </a:rPr>
              <a:t>Committees</a:t>
            </a:r>
          </a:p>
          <a:p>
            <a:pPr marL="342900" lvl="1" indent="0">
              <a:buNone/>
            </a:pPr>
            <a:r>
              <a:rPr lang="en-US" i="1" dirty="0" smtClean="0">
                <a:solidFill>
                  <a:srgbClr val="000000"/>
                </a:solidFill>
              </a:rPr>
              <a:t>Reference </a:t>
            </a:r>
            <a:r>
              <a:rPr lang="en-US" i="1" dirty="0">
                <a:solidFill>
                  <a:srgbClr val="000000"/>
                </a:solidFill>
              </a:rPr>
              <a:t>to Constitution section 19(1) by East Sepik Provincial Executive </a:t>
            </a:r>
            <a:r>
              <a:rPr lang="en-US" dirty="0">
                <a:solidFill>
                  <a:srgbClr val="000000"/>
                </a:solidFill>
              </a:rPr>
              <a:t>[2011] PGSC 41</a:t>
            </a:r>
            <a:r>
              <a:rPr lang="en-US" dirty="0" smtClean="0">
                <a:solidFill>
                  <a:srgbClr val="000000"/>
                </a:solidFill>
              </a:rPr>
              <a:t>[520-522]; PNG PM Case, 2016. </a:t>
            </a:r>
            <a:endParaRPr lang="en-US" dirty="0" smtClean="0">
              <a:solidFill>
                <a:srgbClr val="000000"/>
              </a:solidFill>
            </a:endParaRPr>
          </a:p>
          <a:p>
            <a:pPr marL="514350" indent="-514350">
              <a:buClr>
                <a:schemeClr val="accent1">
                  <a:lumMod val="60000"/>
                  <a:lumOff val="40000"/>
                </a:schemeClr>
              </a:buClr>
              <a:buFont typeface="+mj-lt"/>
              <a:buAutoNum type="arabicPeriod" startAt="4"/>
            </a:pPr>
            <a:r>
              <a:rPr lang="en-US" sz="2600" b="1" dirty="0" smtClean="0">
                <a:solidFill>
                  <a:schemeClr val="tx1"/>
                </a:solidFill>
              </a:rPr>
              <a:t>Judicial Tenure</a:t>
            </a:r>
          </a:p>
          <a:p>
            <a:pPr marL="514350" indent="-514350">
              <a:buClr>
                <a:schemeClr val="accent1">
                  <a:lumMod val="60000"/>
                  <a:lumOff val="40000"/>
                </a:schemeClr>
              </a:buClr>
              <a:buFont typeface="+mj-lt"/>
              <a:buAutoNum type="arabicPeriod" startAt="4"/>
            </a:pPr>
            <a:r>
              <a:rPr lang="en-US" sz="2600" b="1" dirty="0" smtClean="0">
                <a:solidFill>
                  <a:schemeClr val="tx1"/>
                </a:solidFill>
              </a:rPr>
              <a:t>Funding</a:t>
            </a:r>
            <a:endParaRPr lang="en-US" sz="2600" b="1" dirty="0">
              <a:solidFill>
                <a:schemeClr val="tx1"/>
              </a:solidFill>
            </a:endParaRPr>
          </a:p>
        </p:txBody>
      </p:sp>
    </p:spTree>
    <p:extLst>
      <p:ext uri="{BB962C8B-B14F-4D97-AF65-F5344CB8AC3E}">
        <p14:creationId xmlns:p14="http://schemas.microsoft.com/office/powerpoint/2010/main" val="32976751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PROJECTION?</a:t>
            </a:r>
            <a:endParaRPr lang="en-US" dirty="0"/>
          </a:p>
        </p:txBody>
      </p:sp>
      <p:sp>
        <p:nvSpPr>
          <p:cNvPr id="3" name="Content Placeholder 2"/>
          <p:cNvSpPr>
            <a:spLocks noGrp="1"/>
          </p:cNvSpPr>
          <p:nvPr>
            <p:ph idx="1"/>
          </p:nvPr>
        </p:nvSpPr>
        <p:spPr>
          <a:xfrm>
            <a:off x="740568" y="2095089"/>
            <a:ext cx="7662864" cy="4625722"/>
          </a:xfrm>
        </p:spPr>
        <p:txBody>
          <a:bodyPr>
            <a:normAutofit/>
          </a:bodyPr>
          <a:lstStyle/>
          <a:p>
            <a:r>
              <a:rPr lang="en-US" dirty="0" smtClean="0">
                <a:solidFill>
                  <a:srgbClr val="000000"/>
                </a:solidFill>
              </a:rPr>
              <a:t>Courts – active agent of socio-political reform?</a:t>
            </a:r>
          </a:p>
          <a:p>
            <a:r>
              <a:rPr lang="en-US" dirty="0" smtClean="0">
                <a:solidFill>
                  <a:srgbClr val="000000"/>
                </a:solidFill>
              </a:rPr>
              <a:t> Increasing need for courts to undertake a politically reformist function against the executive arm. </a:t>
            </a:r>
          </a:p>
          <a:p>
            <a:r>
              <a:rPr lang="en-US" dirty="0" smtClean="0">
                <a:solidFill>
                  <a:srgbClr val="000000"/>
                </a:solidFill>
              </a:rPr>
              <a:t>Working </a:t>
            </a:r>
            <a:r>
              <a:rPr lang="en-US" dirty="0" smtClean="0">
                <a:solidFill>
                  <a:srgbClr val="000000"/>
                </a:solidFill>
              </a:rPr>
              <a:t>within a socio-politically informed judicial restraint paradigm. </a:t>
            </a:r>
          </a:p>
          <a:p>
            <a:pPr lvl="0"/>
            <a:r>
              <a:rPr lang="en-US" sz="2400" dirty="0" smtClean="0">
                <a:solidFill>
                  <a:srgbClr val="000000"/>
                </a:solidFill>
              </a:rPr>
              <a:t>Drafters </a:t>
            </a:r>
            <a:r>
              <a:rPr lang="en-US" sz="2400" dirty="0">
                <a:solidFill>
                  <a:srgbClr val="000000"/>
                </a:solidFill>
              </a:rPr>
              <a:t>of the PNG Constitution:</a:t>
            </a:r>
            <a:endParaRPr lang="en-AU" sz="2000" dirty="0">
              <a:solidFill>
                <a:srgbClr val="000000"/>
              </a:solidFill>
            </a:endParaRPr>
          </a:p>
          <a:p>
            <a:pPr lvl="1"/>
            <a:r>
              <a:rPr lang="en-US" dirty="0">
                <a:solidFill>
                  <a:srgbClr val="000000"/>
                </a:solidFill>
              </a:rPr>
              <a:t>The judiciary </a:t>
            </a:r>
            <a:r>
              <a:rPr lang="en-US" dirty="0" smtClean="0">
                <a:solidFill>
                  <a:srgbClr val="000000"/>
                </a:solidFill>
              </a:rPr>
              <a:t>is expected to </a:t>
            </a:r>
            <a:r>
              <a:rPr lang="en-US" dirty="0">
                <a:solidFill>
                  <a:srgbClr val="000000"/>
                </a:solidFill>
              </a:rPr>
              <a:t>be “tuned to the wishes of the PNG society”… and apply “judicial ingenuity to do justice.” Courts “do not exist in a vacuum…and like all other government institutions…courts must be politically conscious.” </a:t>
            </a:r>
            <a:r>
              <a:rPr lang="en-US" i="1" dirty="0">
                <a:solidFill>
                  <a:srgbClr val="000000"/>
                </a:solidFill>
              </a:rPr>
              <a:t>PNG Constitutional Planning Committee Report</a:t>
            </a:r>
            <a:r>
              <a:rPr lang="en-US" dirty="0">
                <a:solidFill>
                  <a:srgbClr val="000000"/>
                </a:solidFill>
              </a:rPr>
              <a:t> 1974, Chap.8[4-7]</a:t>
            </a:r>
            <a:endParaRPr lang="en-AU" sz="1800" dirty="0">
              <a:solidFill>
                <a:srgbClr val="00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4293005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2327564"/>
            <a:ext cx="8229600" cy="4311538"/>
          </a:xfrm>
        </p:spPr>
        <p:txBody>
          <a:bodyPr>
            <a:normAutofit lnSpcReduction="10000"/>
          </a:bodyPr>
          <a:lstStyle/>
          <a:p>
            <a:r>
              <a:rPr lang="en-US" dirty="0" smtClean="0">
                <a:solidFill>
                  <a:srgbClr val="000000"/>
                </a:solidFill>
              </a:rPr>
              <a:t>Research interest – to understand the relationship between the judiciary and the executive arms of government under the PNG Constitution.</a:t>
            </a:r>
          </a:p>
          <a:p>
            <a:r>
              <a:rPr lang="en-US" dirty="0" smtClean="0">
                <a:solidFill>
                  <a:srgbClr val="000000"/>
                </a:solidFill>
              </a:rPr>
              <a:t>A socio-political perspective of judicial functions in relation to the other two arms of government.</a:t>
            </a:r>
          </a:p>
          <a:p>
            <a:r>
              <a:rPr lang="en-US" dirty="0" smtClean="0">
                <a:solidFill>
                  <a:srgbClr val="000000"/>
                </a:solidFill>
              </a:rPr>
              <a:t>Methodology – cases analysis and field research in PNG, 2016.</a:t>
            </a:r>
          </a:p>
          <a:p>
            <a:r>
              <a:rPr lang="en-US" b="1" dirty="0" smtClean="0">
                <a:solidFill>
                  <a:srgbClr val="000000"/>
                </a:solidFill>
              </a:rPr>
              <a:t>Key Questions:</a:t>
            </a:r>
          </a:p>
          <a:p>
            <a:pPr lvl="1">
              <a:buFont typeface="Wingdings" charset="2"/>
              <a:buChar char="§"/>
            </a:pPr>
            <a:r>
              <a:rPr lang="en-US" dirty="0" smtClean="0">
                <a:solidFill>
                  <a:srgbClr val="000000"/>
                </a:solidFill>
              </a:rPr>
              <a:t>Why do courts need to respond unreservedly to political concerns? </a:t>
            </a:r>
            <a:endParaRPr lang="en-AU" dirty="0">
              <a:solidFill>
                <a:srgbClr val="000000"/>
              </a:solidFill>
            </a:endParaRPr>
          </a:p>
          <a:p>
            <a:pPr lvl="1">
              <a:buFont typeface="Wingdings" charset="2"/>
              <a:buChar char="§"/>
            </a:pPr>
            <a:r>
              <a:rPr lang="en-US" dirty="0" smtClean="0">
                <a:solidFill>
                  <a:srgbClr val="000000"/>
                </a:solidFill>
              </a:rPr>
              <a:t>If courts play a central role in ushering political stability, is there a need to rethink the traditional expectations?</a:t>
            </a:r>
          </a:p>
          <a:p>
            <a:pPr lvl="1">
              <a:buFont typeface="Wingdings" charset="2"/>
              <a:buChar char="§"/>
            </a:pPr>
            <a:r>
              <a:rPr lang="en-US" dirty="0" smtClean="0">
                <a:solidFill>
                  <a:srgbClr val="000000"/>
                </a:solidFill>
              </a:rPr>
              <a:t>What </a:t>
            </a:r>
            <a:r>
              <a:rPr lang="en-US" dirty="0">
                <a:solidFill>
                  <a:srgbClr val="000000"/>
                </a:solidFill>
              </a:rPr>
              <a:t>are some challenges </a:t>
            </a:r>
            <a:r>
              <a:rPr lang="en-US" dirty="0" smtClean="0">
                <a:solidFill>
                  <a:srgbClr val="000000"/>
                </a:solidFill>
              </a:rPr>
              <a:t>for politically reformists courts</a:t>
            </a:r>
            <a:r>
              <a:rPr lang="en-US" dirty="0">
                <a:solidFill>
                  <a:srgbClr val="000000"/>
                </a:solidFill>
              </a:rPr>
              <a:t>?</a:t>
            </a:r>
            <a:endParaRPr lang="en-AU" dirty="0">
              <a:solidFill>
                <a:srgbClr val="000000"/>
              </a:solidFill>
            </a:endParaRPr>
          </a:p>
          <a:p>
            <a:endParaRPr lang="en-US" dirty="0"/>
          </a:p>
        </p:txBody>
      </p:sp>
    </p:spTree>
    <p:extLst>
      <p:ext uri="{BB962C8B-B14F-4D97-AF65-F5344CB8AC3E}">
        <p14:creationId xmlns:p14="http://schemas.microsoft.com/office/powerpoint/2010/main" val="21548795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21 Oct 2015 – </a:t>
            </a:r>
            <a:r>
              <a:rPr lang="en-US" sz="4000" i="1" dirty="0" smtClean="0"/>
              <a:t>Brightest Day</a:t>
            </a:r>
            <a:r>
              <a:rPr lang="en-US" sz="4000" dirty="0" smtClean="0"/>
              <a:t>?</a:t>
            </a:r>
            <a:endParaRPr lang="en-US" sz="4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7390"/>
          <a:stretch/>
        </p:blipFill>
        <p:spPr>
          <a:xfrm>
            <a:off x="2549237" y="2358364"/>
            <a:ext cx="5056908" cy="4395957"/>
          </a:xfrm>
        </p:spPr>
      </p:pic>
    </p:spTree>
    <p:extLst>
      <p:ext uri="{BB962C8B-B14F-4D97-AF65-F5344CB8AC3E}">
        <p14:creationId xmlns:p14="http://schemas.microsoft.com/office/powerpoint/2010/main" val="730068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POLITICAL STABILITY? </a:t>
            </a:r>
            <a:endParaRPr lang="en-US" sz="4000" dirty="0"/>
          </a:p>
        </p:txBody>
      </p:sp>
      <p:sp>
        <p:nvSpPr>
          <p:cNvPr id="3" name="Content Placeholder 2"/>
          <p:cNvSpPr>
            <a:spLocks noGrp="1"/>
          </p:cNvSpPr>
          <p:nvPr>
            <p:ph idx="1"/>
          </p:nvPr>
        </p:nvSpPr>
        <p:spPr>
          <a:xfrm>
            <a:off x="269366" y="2424716"/>
            <a:ext cx="8561977" cy="4272117"/>
          </a:xfrm>
        </p:spPr>
        <p:txBody>
          <a:bodyPr>
            <a:normAutofit/>
          </a:bodyPr>
          <a:lstStyle/>
          <a:p>
            <a:r>
              <a:rPr lang="en-AU" dirty="0" smtClean="0">
                <a:solidFill>
                  <a:srgbClr val="000000"/>
                </a:solidFill>
              </a:rPr>
              <a:t>‘political instability is </a:t>
            </a:r>
            <a:r>
              <a:rPr lang="en-AU" dirty="0">
                <a:solidFill>
                  <a:srgbClr val="000000"/>
                </a:solidFill>
              </a:rPr>
              <a:t>the propensity of a government to collapse</a:t>
            </a:r>
            <a:r>
              <a:rPr lang="en-AU" dirty="0" smtClean="0">
                <a:solidFill>
                  <a:srgbClr val="000000"/>
                </a:solidFill>
              </a:rPr>
              <a:t>…’ </a:t>
            </a:r>
            <a:r>
              <a:rPr lang="en-AU" dirty="0">
                <a:solidFill>
                  <a:srgbClr val="000000"/>
                </a:solidFill>
              </a:rPr>
              <a:t>(</a:t>
            </a:r>
            <a:r>
              <a:rPr lang="en-AU" dirty="0" err="1">
                <a:solidFill>
                  <a:srgbClr val="000000"/>
                </a:solidFill>
              </a:rPr>
              <a:t>Alesina</a:t>
            </a:r>
            <a:r>
              <a:rPr lang="en-AU" dirty="0">
                <a:solidFill>
                  <a:srgbClr val="000000"/>
                </a:solidFill>
              </a:rPr>
              <a:t>, Alberto et al</a:t>
            </a:r>
            <a:r>
              <a:rPr lang="en-AU" dirty="0" smtClean="0">
                <a:solidFill>
                  <a:srgbClr val="000000"/>
                </a:solidFill>
              </a:rPr>
              <a:t>, Harvard</a:t>
            </a:r>
            <a:r>
              <a:rPr lang="en-AU" dirty="0">
                <a:solidFill>
                  <a:srgbClr val="000000"/>
                </a:solidFill>
              </a:rPr>
              <a:t>, 1996</a:t>
            </a:r>
            <a:r>
              <a:rPr lang="en-AU" dirty="0" smtClean="0">
                <a:solidFill>
                  <a:srgbClr val="000000"/>
                </a:solidFill>
              </a:rPr>
              <a:t>) </a:t>
            </a:r>
            <a:endParaRPr lang="en-AU" dirty="0">
              <a:solidFill>
                <a:srgbClr val="000000"/>
              </a:solidFill>
            </a:endParaRPr>
          </a:p>
          <a:p>
            <a:r>
              <a:rPr lang="en-AU" dirty="0">
                <a:solidFill>
                  <a:srgbClr val="000000"/>
                </a:solidFill>
              </a:rPr>
              <a:t>A</a:t>
            </a:r>
            <a:r>
              <a:rPr lang="en-AU" dirty="0" smtClean="0">
                <a:solidFill>
                  <a:srgbClr val="000000"/>
                </a:solidFill>
              </a:rPr>
              <a:t>n </a:t>
            </a:r>
            <a:r>
              <a:rPr lang="en-AU" dirty="0">
                <a:solidFill>
                  <a:srgbClr val="000000"/>
                </a:solidFill>
              </a:rPr>
              <a:t>important cause of </a:t>
            </a:r>
            <a:r>
              <a:rPr lang="en-AU" dirty="0" smtClean="0">
                <a:solidFill>
                  <a:srgbClr val="000000"/>
                </a:solidFill>
              </a:rPr>
              <a:t>‘political instability’ is ‘an </a:t>
            </a:r>
            <a:r>
              <a:rPr lang="en-AU" b="1" u="sng" dirty="0">
                <a:solidFill>
                  <a:srgbClr val="000000"/>
                </a:solidFill>
              </a:rPr>
              <a:t>all-powerful executive</a:t>
            </a:r>
            <a:r>
              <a:rPr lang="en-AU" u="sng" dirty="0">
                <a:solidFill>
                  <a:srgbClr val="000000"/>
                </a:solidFill>
              </a:rPr>
              <a:t> </a:t>
            </a:r>
            <a:r>
              <a:rPr lang="en-AU" dirty="0">
                <a:solidFill>
                  <a:srgbClr val="000000"/>
                </a:solidFill>
              </a:rPr>
              <a:t>interacting with a totally irrelevant [parliament</a:t>
            </a:r>
            <a:r>
              <a:rPr lang="en-AU" dirty="0" smtClean="0">
                <a:solidFill>
                  <a:srgbClr val="000000"/>
                </a:solidFill>
              </a:rPr>
              <a:t>].’ </a:t>
            </a:r>
            <a:r>
              <a:rPr lang="en-AU" dirty="0">
                <a:solidFill>
                  <a:srgbClr val="000000"/>
                </a:solidFill>
              </a:rPr>
              <a:t>(</a:t>
            </a:r>
            <a:r>
              <a:rPr lang="en-AU" dirty="0" err="1">
                <a:solidFill>
                  <a:srgbClr val="000000"/>
                </a:solidFill>
              </a:rPr>
              <a:t>Levitsky</a:t>
            </a:r>
            <a:r>
              <a:rPr lang="en-AU" dirty="0">
                <a:solidFill>
                  <a:srgbClr val="000000"/>
                </a:solidFill>
              </a:rPr>
              <a:t> and </a:t>
            </a:r>
            <a:r>
              <a:rPr lang="en-AU" dirty="0" err="1">
                <a:solidFill>
                  <a:srgbClr val="000000"/>
                </a:solidFill>
              </a:rPr>
              <a:t>Murilo</a:t>
            </a:r>
            <a:r>
              <a:rPr lang="en-AU" dirty="0">
                <a:solidFill>
                  <a:srgbClr val="000000"/>
                </a:solidFill>
              </a:rPr>
              <a:t>, 2005, 60) </a:t>
            </a:r>
            <a:r>
              <a:rPr lang="en-AU" dirty="0" smtClean="0">
                <a:solidFill>
                  <a:srgbClr val="000000"/>
                </a:solidFill>
              </a:rPr>
              <a:t> </a:t>
            </a:r>
          </a:p>
          <a:p>
            <a:r>
              <a:rPr lang="en-AU" dirty="0" smtClean="0">
                <a:solidFill>
                  <a:srgbClr val="000000"/>
                </a:solidFill>
              </a:rPr>
              <a:t>Familiar terms in Melanesia: ‘</a:t>
            </a:r>
            <a:r>
              <a:rPr lang="en-US" dirty="0" smtClean="0">
                <a:solidFill>
                  <a:srgbClr val="000000"/>
                </a:solidFill>
              </a:rPr>
              <a:t>arch </a:t>
            </a:r>
            <a:r>
              <a:rPr lang="en-US" dirty="0">
                <a:solidFill>
                  <a:srgbClr val="000000"/>
                </a:solidFill>
              </a:rPr>
              <a:t>of instability,’ ‘weak state,’ or </a:t>
            </a:r>
            <a:r>
              <a:rPr lang="en-US" dirty="0" smtClean="0">
                <a:solidFill>
                  <a:srgbClr val="000000"/>
                </a:solidFill>
              </a:rPr>
              <a:t>‘</a:t>
            </a:r>
            <a:r>
              <a:rPr lang="en-US" dirty="0">
                <a:solidFill>
                  <a:srgbClr val="000000"/>
                </a:solidFill>
              </a:rPr>
              <a:t>fail </a:t>
            </a:r>
            <a:r>
              <a:rPr lang="en-US" dirty="0" smtClean="0">
                <a:solidFill>
                  <a:srgbClr val="000000"/>
                </a:solidFill>
              </a:rPr>
              <a:t>state’. </a:t>
            </a:r>
            <a:endParaRPr lang="en-AU" dirty="0">
              <a:solidFill>
                <a:srgbClr val="000000"/>
              </a:solidFill>
            </a:endParaRPr>
          </a:p>
          <a:p>
            <a:pPr lvl="1"/>
            <a:r>
              <a:rPr lang="en-US" dirty="0">
                <a:solidFill>
                  <a:srgbClr val="000000"/>
                </a:solidFill>
              </a:rPr>
              <a:t>‘arch of instability</a:t>
            </a:r>
            <a:r>
              <a:rPr lang="en-US" dirty="0" smtClean="0">
                <a:solidFill>
                  <a:srgbClr val="000000"/>
                </a:solidFill>
              </a:rPr>
              <a:t>’ – ‘</a:t>
            </a:r>
            <a:r>
              <a:rPr lang="en-AU" dirty="0" smtClean="0">
                <a:solidFill>
                  <a:srgbClr val="000000"/>
                </a:solidFill>
              </a:rPr>
              <a:t>encapsulated </a:t>
            </a:r>
            <a:r>
              <a:rPr lang="en-AU" dirty="0">
                <a:solidFill>
                  <a:srgbClr val="000000"/>
                </a:solidFill>
              </a:rPr>
              <a:t>growing Australian concerns about the </a:t>
            </a:r>
            <a:r>
              <a:rPr lang="en-AU" b="1" dirty="0">
                <a:solidFill>
                  <a:srgbClr val="000000"/>
                </a:solidFill>
              </a:rPr>
              <a:t>political cohesiveness </a:t>
            </a:r>
            <a:r>
              <a:rPr lang="en-AU" dirty="0">
                <a:solidFill>
                  <a:srgbClr val="000000"/>
                </a:solidFill>
              </a:rPr>
              <a:t>of </a:t>
            </a:r>
            <a:r>
              <a:rPr lang="en-AU" b="1" u="sng" dirty="0">
                <a:solidFill>
                  <a:srgbClr val="000000"/>
                </a:solidFill>
              </a:rPr>
              <a:t>Melanesian politics</a:t>
            </a:r>
            <a:r>
              <a:rPr lang="en-AU" dirty="0" smtClean="0">
                <a:solidFill>
                  <a:srgbClr val="000000"/>
                </a:solidFill>
              </a:rPr>
              <a:t>…’ (Robert </a:t>
            </a:r>
            <a:r>
              <a:rPr lang="en-AU" dirty="0" err="1">
                <a:solidFill>
                  <a:srgbClr val="000000"/>
                </a:solidFill>
              </a:rPr>
              <a:t>Ayeson</a:t>
            </a:r>
            <a:r>
              <a:rPr lang="en-AU" dirty="0">
                <a:solidFill>
                  <a:srgbClr val="000000"/>
                </a:solidFill>
              </a:rPr>
              <a:t>, </a:t>
            </a:r>
            <a:r>
              <a:rPr lang="en-AU" dirty="0" smtClean="0">
                <a:solidFill>
                  <a:srgbClr val="000000"/>
                </a:solidFill>
              </a:rPr>
              <a:t>2007, in </a:t>
            </a:r>
            <a:r>
              <a:rPr lang="en-US" i="1" dirty="0" smtClean="0">
                <a:solidFill>
                  <a:srgbClr val="000000"/>
                </a:solidFill>
              </a:rPr>
              <a:t>Australian </a:t>
            </a:r>
            <a:r>
              <a:rPr lang="en-US" i="1" dirty="0">
                <a:solidFill>
                  <a:srgbClr val="000000"/>
                </a:solidFill>
              </a:rPr>
              <a:t>Journal of International </a:t>
            </a:r>
            <a:r>
              <a:rPr lang="en-US" i="1" dirty="0" smtClean="0">
                <a:solidFill>
                  <a:srgbClr val="000000"/>
                </a:solidFill>
              </a:rPr>
              <a:t>Affairs</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402873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90009"/>
            <a:ext cx="8470345" cy="4333550"/>
          </a:xfrm>
        </p:spPr>
        <p:txBody>
          <a:bodyPr>
            <a:normAutofit fontScale="92500" lnSpcReduction="10000"/>
          </a:bodyPr>
          <a:lstStyle/>
          <a:p>
            <a:r>
              <a:rPr lang="en-US" dirty="0" smtClean="0">
                <a:solidFill>
                  <a:schemeClr val="tx1"/>
                </a:solidFill>
              </a:rPr>
              <a:t>What is the kind of ‘Melanesian Politics’ covertly referred to by </a:t>
            </a:r>
            <a:r>
              <a:rPr lang="en-US" dirty="0" err="1" smtClean="0">
                <a:solidFill>
                  <a:schemeClr val="tx1"/>
                </a:solidFill>
              </a:rPr>
              <a:t>Ayeson</a:t>
            </a:r>
            <a:r>
              <a:rPr lang="en-US" dirty="0" smtClean="0">
                <a:solidFill>
                  <a:schemeClr val="tx1"/>
                </a:solidFill>
              </a:rPr>
              <a:t>?</a:t>
            </a:r>
          </a:p>
          <a:p>
            <a:pPr lvl="1"/>
            <a:r>
              <a:rPr lang="en-US" dirty="0">
                <a:solidFill>
                  <a:schemeClr val="tx1"/>
                </a:solidFill>
              </a:rPr>
              <a:t>D</a:t>
            </a:r>
            <a:r>
              <a:rPr lang="en-US" dirty="0" smtClean="0">
                <a:solidFill>
                  <a:schemeClr val="tx1"/>
                </a:solidFill>
              </a:rPr>
              <a:t>escribed </a:t>
            </a:r>
            <a:r>
              <a:rPr lang="en-US" dirty="0">
                <a:solidFill>
                  <a:schemeClr val="tx1"/>
                </a:solidFill>
              </a:rPr>
              <a:t>what appeared to be a set of fluid governance structures </a:t>
            </a:r>
            <a:r>
              <a:rPr lang="en-US" dirty="0" smtClean="0">
                <a:solidFill>
                  <a:schemeClr val="tx1"/>
                </a:solidFill>
              </a:rPr>
              <a:t>that is often unable </a:t>
            </a:r>
            <a:r>
              <a:rPr lang="en-US" dirty="0">
                <a:solidFill>
                  <a:schemeClr val="tx1"/>
                </a:solidFill>
              </a:rPr>
              <a:t>to contain </a:t>
            </a:r>
            <a:r>
              <a:rPr lang="en-US" dirty="0" smtClean="0">
                <a:solidFill>
                  <a:schemeClr val="tx1"/>
                </a:solidFill>
              </a:rPr>
              <a:t>political </a:t>
            </a:r>
            <a:r>
              <a:rPr lang="en-US" dirty="0">
                <a:solidFill>
                  <a:schemeClr val="tx1"/>
                </a:solidFill>
              </a:rPr>
              <a:t>contestations, the constantly shifting allegiance of political parties, the unpredictability of political actors and the perceived </a:t>
            </a:r>
            <a:r>
              <a:rPr lang="en-US" dirty="0" smtClean="0">
                <a:solidFill>
                  <a:schemeClr val="tx1"/>
                </a:solidFill>
              </a:rPr>
              <a:t>intrusion upon </a:t>
            </a:r>
            <a:r>
              <a:rPr lang="en-US" dirty="0">
                <a:solidFill>
                  <a:schemeClr val="tx1"/>
                </a:solidFill>
              </a:rPr>
              <a:t>the functions </a:t>
            </a:r>
            <a:r>
              <a:rPr lang="en-US" dirty="0" smtClean="0">
                <a:solidFill>
                  <a:schemeClr val="tx1"/>
                </a:solidFill>
              </a:rPr>
              <a:t>of </a:t>
            </a:r>
            <a:r>
              <a:rPr lang="en-US" dirty="0">
                <a:solidFill>
                  <a:schemeClr val="tx1"/>
                </a:solidFill>
              </a:rPr>
              <a:t>state </a:t>
            </a:r>
            <a:r>
              <a:rPr lang="en-US" dirty="0" smtClean="0">
                <a:solidFill>
                  <a:schemeClr val="tx1"/>
                </a:solidFill>
              </a:rPr>
              <a:t>agencies by the executive which ultimately compromises institutional </a:t>
            </a:r>
            <a:r>
              <a:rPr lang="en-US" dirty="0">
                <a:solidFill>
                  <a:schemeClr val="tx1"/>
                </a:solidFill>
              </a:rPr>
              <a:t>independence and efficiency. </a:t>
            </a:r>
            <a:endParaRPr lang="en-US" dirty="0" smtClean="0"/>
          </a:p>
          <a:p>
            <a:r>
              <a:rPr lang="en-US" dirty="0" smtClean="0">
                <a:solidFill>
                  <a:srgbClr val="000000"/>
                </a:solidFill>
              </a:rPr>
              <a:t>Questions the constitutional democracy project. </a:t>
            </a:r>
          </a:p>
          <a:p>
            <a:r>
              <a:rPr lang="en-US" b="1" dirty="0" smtClean="0">
                <a:solidFill>
                  <a:srgbClr val="000000"/>
                </a:solidFill>
              </a:rPr>
              <a:t>Challenge: </a:t>
            </a:r>
            <a:r>
              <a:rPr lang="en-US" dirty="0" smtClean="0">
                <a:solidFill>
                  <a:srgbClr val="000000"/>
                </a:solidFill>
              </a:rPr>
              <a:t>To curb an all-powerful executive. </a:t>
            </a:r>
          </a:p>
          <a:p>
            <a:r>
              <a:rPr lang="en-US" b="1" dirty="0" smtClean="0">
                <a:solidFill>
                  <a:srgbClr val="000000"/>
                </a:solidFill>
              </a:rPr>
              <a:t>Two critical issues:</a:t>
            </a:r>
          </a:p>
          <a:p>
            <a:pPr lvl="1"/>
            <a:r>
              <a:rPr lang="en-US" dirty="0" smtClean="0">
                <a:solidFill>
                  <a:srgbClr val="000000"/>
                </a:solidFill>
              </a:rPr>
              <a:t>Constitutional breaches</a:t>
            </a:r>
          </a:p>
          <a:p>
            <a:pPr lvl="1"/>
            <a:r>
              <a:rPr lang="en-US" dirty="0" smtClean="0">
                <a:solidFill>
                  <a:srgbClr val="000000"/>
                </a:solidFill>
              </a:rPr>
              <a:t>Corruption</a:t>
            </a:r>
            <a:endParaRPr lang="en-US" dirty="0">
              <a:solidFill>
                <a:srgbClr val="000000"/>
              </a:solidFill>
            </a:endParaRPr>
          </a:p>
        </p:txBody>
      </p:sp>
    </p:spTree>
    <p:extLst>
      <p:ext uri="{BB962C8B-B14F-4D97-AF65-F5344CB8AC3E}">
        <p14:creationId xmlns:p14="http://schemas.microsoft.com/office/powerpoint/2010/main" val="1355478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532"/>
            <a:ext cx="8229600" cy="923702"/>
          </a:xfrm>
        </p:spPr>
        <p:txBody>
          <a:bodyPr/>
          <a:lstStyle/>
          <a:p>
            <a:r>
              <a:rPr lang="en-US" sz="4000" b="1" dirty="0"/>
              <a:t>CASES AND JUDICIAL </a:t>
            </a:r>
            <a:r>
              <a:rPr lang="en-US" sz="4000" b="1" dirty="0" smtClean="0"/>
              <a:t>RESPONSES</a:t>
            </a:r>
            <a:r>
              <a:rPr lang="en-US" sz="4000" b="1" dirty="0"/>
              <a:t/>
            </a:r>
            <a:br>
              <a:rPr lang="en-US" sz="4000" b="1" dirty="0"/>
            </a:br>
            <a:endParaRPr lang="en-US" sz="4000" dirty="0"/>
          </a:p>
        </p:txBody>
      </p:sp>
      <p:sp>
        <p:nvSpPr>
          <p:cNvPr id="3" name="Content Placeholder 2"/>
          <p:cNvSpPr>
            <a:spLocks noGrp="1"/>
          </p:cNvSpPr>
          <p:nvPr>
            <p:ph idx="1"/>
          </p:nvPr>
        </p:nvSpPr>
        <p:spPr>
          <a:xfrm>
            <a:off x="457200" y="2393444"/>
            <a:ext cx="8393383" cy="4464556"/>
          </a:xfrm>
        </p:spPr>
        <p:txBody>
          <a:bodyPr>
            <a:normAutofit fontScale="92500" lnSpcReduction="20000"/>
          </a:bodyPr>
          <a:lstStyle/>
          <a:p>
            <a:r>
              <a:rPr lang="en-US" sz="2800" b="1" dirty="0" smtClean="0">
                <a:solidFill>
                  <a:schemeClr val="tx1"/>
                </a:solidFill>
              </a:rPr>
              <a:t>PAPUA NEW GUINEA</a:t>
            </a:r>
          </a:p>
          <a:p>
            <a:pPr marL="514350" indent="-514350">
              <a:buFont typeface="+mj-lt"/>
              <a:buAutoNum type="romanUcPeriod"/>
            </a:pPr>
            <a:r>
              <a:rPr lang="en-US" b="1" i="1" u="sng" dirty="0" err="1">
                <a:solidFill>
                  <a:srgbClr val="000000"/>
                </a:solidFill>
              </a:rPr>
              <a:t>Namah</a:t>
            </a:r>
            <a:r>
              <a:rPr lang="en-US" b="1" i="1" u="sng" dirty="0">
                <a:solidFill>
                  <a:srgbClr val="000000"/>
                </a:solidFill>
              </a:rPr>
              <a:t> v O'Neill </a:t>
            </a:r>
            <a:r>
              <a:rPr lang="en-US" b="1" u="sng" dirty="0">
                <a:solidFill>
                  <a:srgbClr val="000000"/>
                </a:solidFill>
              </a:rPr>
              <a:t>[2015] PGSC </a:t>
            </a:r>
            <a:r>
              <a:rPr lang="en-US" b="1" u="sng" dirty="0" smtClean="0">
                <a:solidFill>
                  <a:srgbClr val="000000"/>
                </a:solidFill>
              </a:rPr>
              <a:t>77</a:t>
            </a:r>
          </a:p>
          <a:p>
            <a:pPr lvl="1"/>
            <a:r>
              <a:rPr lang="en-US" dirty="0" smtClean="0">
                <a:solidFill>
                  <a:srgbClr val="000000"/>
                </a:solidFill>
              </a:rPr>
              <a:t>Vote of no-confidence issue: Whether amendments to extend the grace period for </a:t>
            </a:r>
            <a:r>
              <a:rPr lang="en-US" dirty="0" err="1" smtClean="0">
                <a:solidFill>
                  <a:srgbClr val="000000"/>
                </a:solidFill>
              </a:rPr>
              <a:t>VoNC</a:t>
            </a:r>
            <a:r>
              <a:rPr lang="en-US" dirty="0" smtClean="0">
                <a:solidFill>
                  <a:srgbClr val="000000"/>
                </a:solidFill>
              </a:rPr>
              <a:t> to 30 months from 18 months are valid?</a:t>
            </a:r>
          </a:p>
          <a:p>
            <a:pPr lvl="1"/>
            <a:endParaRPr lang="en-US" dirty="0">
              <a:solidFill>
                <a:srgbClr val="000000"/>
              </a:solidFill>
            </a:endParaRPr>
          </a:p>
          <a:p>
            <a:r>
              <a:rPr lang="en-AU" sz="2400" dirty="0" smtClean="0">
                <a:solidFill>
                  <a:srgbClr val="000000"/>
                </a:solidFill>
              </a:rPr>
              <a:t>Supreme Court: </a:t>
            </a:r>
          </a:p>
          <a:p>
            <a:pPr lvl="1"/>
            <a:r>
              <a:rPr lang="en-AU" dirty="0" smtClean="0">
                <a:solidFill>
                  <a:srgbClr val="000000"/>
                </a:solidFill>
              </a:rPr>
              <a:t>Amendments was an </a:t>
            </a:r>
            <a:r>
              <a:rPr lang="en-AU" dirty="0">
                <a:solidFill>
                  <a:srgbClr val="000000"/>
                </a:solidFill>
              </a:rPr>
              <a:t>attempt to </a:t>
            </a:r>
            <a:r>
              <a:rPr lang="en-AU" b="1" dirty="0">
                <a:solidFill>
                  <a:srgbClr val="000000"/>
                </a:solidFill>
              </a:rPr>
              <a:t>entrench power and autocratic rule [42]. </a:t>
            </a:r>
            <a:endParaRPr lang="en-AU" dirty="0" smtClean="0">
              <a:solidFill>
                <a:srgbClr val="000000"/>
              </a:solidFill>
            </a:endParaRPr>
          </a:p>
          <a:p>
            <a:pPr lvl="1"/>
            <a:r>
              <a:rPr lang="en-AU" dirty="0" smtClean="0">
                <a:solidFill>
                  <a:srgbClr val="000000"/>
                </a:solidFill>
              </a:rPr>
              <a:t>Accepted that:</a:t>
            </a:r>
          </a:p>
          <a:p>
            <a:pPr lvl="2"/>
            <a:r>
              <a:rPr lang="en-AU" dirty="0" smtClean="0">
                <a:solidFill>
                  <a:srgbClr val="000000"/>
                </a:solidFill>
              </a:rPr>
              <a:t>“</a:t>
            </a:r>
            <a:r>
              <a:rPr lang="en-AU" dirty="0">
                <a:solidFill>
                  <a:srgbClr val="000000"/>
                </a:solidFill>
              </a:rPr>
              <a:t>political stability may be politically reasoned… [however] excessive stability often leads to dictatorship. It does promote hunger for power. Stability must not be for the purpose of protecting a bad or corrupt government to remain in power…[and] remains untouchable for the specified ‘grace period’.”</a:t>
            </a:r>
            <a:r>
              <a:rPr lang="en-AU" i="1" dirty="0">
                <a:solidFill>
                  <a:srgbClr val="000000"/>
                </a:solidFill>
              </a:rPr>
              <a:t> (</a:t>
            </a:r>
            <a:r>
              <a:rPr lang="en-US" dirty="0" err="1">
                <a:solidFill>
                  <a:srgbClr val="000000"/>
                </a:solidFill>
              </a:rPr>
              <a:t>Namah</a:t>
            </a:r>
            <a:r>
              <a:rPr lang="en-US" dirty="0">
                <a:solidFill>
                  <a:srgbClr val="000000"/>
                </a:solidFill>
              </a:rPr>
              <a:t> v O'Neill [2015] PGSC 77</a:t>
            </a:r>
            <a:r>
              <a:rPr lang="en-AU" i="1" dirty="0">
                <a:solidFill>
                  <a:srgbClr val="000000"/>
                </a:solidFill>
              </a:rPr>
              <a:t>[6,7]. </a:t>
            </a:r>
            <a:r>
              <a:rPr lang="en-AU" dirty="0">
                <a:solidFill>
                  <a:srgbClr val="000000"/>
                </a:solidFill>
              </a:rPr>
              <a:t>(slide)</a:t>
            </a:r>
            <a:endParaRPr lang="en-AU" sz="1600" dirty="0">
              <a:solidFill>
                <a:srgbClr val="000000"/>
              </a:solidFill>
            </a:endParaRPr>
          </a:p>
          <a:p>
            <a:pPr lvl="1"/>
            <a:endParaRPr lang="en-AU" dirty="0"/>
          </a:p>
          <a:p>
            <a:pPr marL="349250" lvl="1" indent="0">
              <a:buNone/>
            </a:pPr>
            <a:endParaRPr lang="en-US" dirty="0" smtClean="0"/>
          </a:p>
          <a:p>
            <a:pPr marL="349250" lvl="1" indent="0">
              <a:buNone/>
            </a:pPr>
            <a:endParaRPr lang="en-US" dirty="0" smtClean="0"/>
          </a:p>
        </p:txBody>
      </p:sp>
    </p:spTree>
    <p:extLst>
      <p:ext uri="{BB962C8B-B14F-4D97-AF65-F5344CB8AC3E}">
        <p14:creationId xmlns:p14="http://schemas.microsoft.com/office/powerpoint/2010/main" val="15670194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5" y="2251522"/>
            <a:ext cx="7662864" cy="4214386"/>
          </a:xfrm>
        </p:spPr>
        <p:txBody>
          <a:bodyPr>
            <a:normAutofit lnSpcReduction="10000"/>
          </a:bodyPr>
          <a:lstStyle/>
          <a:p>
            <a:pPr marL="514350" indent="-514350">
              <a:buFont typeface="+mj-lt"/>
              <a:buAutoNum type="romanUcPeriod" startAt="2"/>
            </a:pPr>
            <a:r>
              <a:rPr lang="en-US" b="1" i="1" u="sng" dirty="0" smtClean="0">
                <a:solidFill>
                  <a:schemeClr val="tx1"/>
                </a:solidFill>
              </a:rPr>
              <a:t>Reference </a:t>
            </a:r>
            <a:r>
              <a:rPr lang="en-US" b="1" i="1" u="sng" dirty="0">
                <a:solidFill>
                  <a:schemeClr val="tx1"/>
                </a:solidFill>
              </a:rPr>
              <a:t>to Constitution section 19(1) by East Sepik Provincial Executive [2011] PGSC </a:t>
            </a:r>
            <a:r>
              <a:rPr lang="en-US" b="1" i="1" u="sng" dirty="0" smtClean="0">
                <a:solidFill>
                  <a:schemeClr val="tx1"/>
                </a:solidFill>
              </a:rPr>
              <a:t>41</a:t>
            </a:r>
            <a:endParaRPr lang="en-AU" dirty="0">
              <a:solidFill>
                <a:schemeClr val="tx1"/>
              </a:solidFill>
            </a:endParaRPr>
          </a:p>
          <a:p>
            <a:pPr lvl="1"/>
            <a:r>
              <a:rPr lang="en-AU" dirty="0" smtClean="0">
                <a:solidFill>
                  <a:schemeClr val="tx1"/>
                </a:solidFill>
              </a:rPr>
              <a:t>Constitutional impasse – ‘two’ Prime Ministers and an embattled Chief Justice	</a:t>
            </a:r>
            <a:endParaRPr lang="en-US" dirty="0" smtClean="0">
              <a:solidFill>
                <a:schemeClr val="tx1"/>
              </a:solidFill>
            </a:endParaRPr>
          </a:p>
          <a:p>
            <a:r>
              <a:rPr lang="en-US" dirty="0" smtClean="0">
                <a:solidFill>
                  <a:schemeClr val="tx1"/>
                </a:solidFill>
              </a:rPr>
              <a:t>Court: Michael </a:t>
            </a:r>
            <a:r>
              <a:rPr lang="en-US" dirty="0" err="1" smtClean="0">
                <a:solidFill>
                  <a:schemeClr val="tx1"/>
                </a:solidFill>
              </a:rPr>
              <a:t>Somare’s</a:t>
            </a:r>
            <a:r>
              <a:rPr lang="en-US" dirty="0" smtClean="0">
                <a:solidFill>
                  <a:schemeClr val="tx1"/>
                </a:solidFill>
              </a:rPr>
              <a:t> government an ‘executive dictatorship’:</a:t>
            </a:r>
          </a:p>
          <a:p>
            <a:pPr lvl="1"/>
            <a:r>
              <a:rPr lang="en-US" dirty="0">
                <a:solidFill>
                  <a:schemeClr val="tx1"/>
                </a:solidFill>
              </a:rPr>
              <a:t>“There appeared to be a growing dominance of and over parliament by the executive. A creeping tyranny of the majority (sic) seemed be the order of the day…” </a:t>
            </a:r>
            <a:r>
              <a:rPr lang="en-US" dirty="0" smtClean="0">
                <a:solidFill>
                  <a:schemeClr val="tx1"/>
                </a:solidFill>
              </a:rPr>
              <a:t>[604]</a:t>
            </a:r>
            <a:r>
              <a:rPr lang="en-AU" dirty="0" smtClean="0">
                <a:solidFill>
                  <a:schemeClr val="tx1"/>
                </a:solidFill>
              </a:rPr>
              <a:t> </a:t>
            </a:r>
            <a:endParaRPr lang="en-US" dirty="0" smtClean="0">
              <a:solidFill>
                <a:schemeClr val="tx1"/>
              </a:solidFill>
            </a:endParaRPr>
          </a:p>
          <a:p>
            <a:r>
              <a:rPr lang="en-US" dirty="0" smtClean="0">
                <a:solidFill>
                  <a:schemeClr val="tx1"/>
                </a:solidFill>
              </a:rPr>
              <a:t>Similar inferences have been made against Prime Minister Peter O’Neill in recent cases. </a:t>
            </a:r>
          </a:p>
          <a:p>
            <a:endParaRPr lang="en-US" dirty="0"/>
          </a:p>
        </p:txBody>
      </p:sp>
    </p:spTree>
    <p:extLst>
      <p:ext uri="{BB962C8B-B14F-4D97-AF65-F5344CB8AC3E}">
        <p14:creationId xmlns:p14="http://schemas.microsoft.com/office/powerpoint/2010/main" val="24968697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5" y="2770094"/>
            <a:ext cx="7662864" cy="3820538"/>
          </a:xfrm>
        </p:spPr>
        <p:txBody>
          <a:bodyPr>
            <a:normAutofit fontScale="92500" lnSpcReduction="10000"/>
          </a:bodyPr>
          <a:lstStyle/>
          <a:p>
            <a:r>
              <a:rPr lang="en-US" sz="2800" dirty="0" smtClean="0">
                <a:solidFill>
                  <a:srgbClr val="000000"/>
                </a:solidFill>
              </a:rPr>
              <a:t>Concerns raised on how important constitutional amendments were </a:t>
            </a:r>
            <a:r>
              <a:rPr lang="en-US" sz="2800" b="1" dirty="0" smtClean="0">
                <a:solidFill>
                  <a:srgbClr val="000000"/>
                </a:solidFill>
              </a:rPr>
              <a:t>“rushed” </a:t>
            </a:r>
            <a:r>
              <a:rPr lang="en-US" sz="2800" dirty="0" smtClean="0">
                <a:solidFill>
                  <a:srgbClr val="000000"/>
                </a:solidFill>
              </a:rPr>
              <a:t>though Parliament: (Manus Island case, 2016). </a:t>
            </a:r>
          </a:p>
          <a:p>
            <a:r>
              <a:rPr lang="en-US" sz="2800" dirty="0" smtClean="0">
                <a:solidFill>
                  <a:srgbClr val="000000"/>
                </a:solidFill>
              </a:rPr>
              <a:t> </a:t>
            </a:r>
            <a:r>
              <a:rPr lang="en-US" sz="2800" dirty="0">
                <a:solidFill>
                  <a:srgbClr val="000000"/>
                </a:solidFill>
              </a:rPr>
              <a:t>The drafters of the PNG </a:t>
            </a:r>
            <a:r>
              <a:rPr lang="en-US" sz="2800" dirty="0" smtClean="0">
                <a:solidFill>
                  <a:srgbClr val="000000"/>
                </a:solidFill>
              </a:rPr>
              <a:t>Constitution:</a:t>
            </a:r>
          </a:p>
          <a:p>
            <a:pPr lvl="1"/>
            <a:r>
              <a:rPr lang="en-US" sz="2200" dirty="0" smtClean="0">
                <a:solidFill>
                  <a:srgbClr val="000000"/>
                </a:solidFill>
              </a:rPr>
              <a:t>“</a:t>
            </a:r>
            <a:r>
              <a:rPr lang="en-US" sz="2200" dirty="0">
                <a:solidFill>
                  <a:srgbClr val="000000"/>
                </a:solidFill>
              </a:rPr>
              <a:t>We believe that while the executive must be given every opportunity to provide strong leadership in reshaping our new nation to meet the needs and aspirations of our people, it is important also that this leadership does not become </a:t>
            </a:r>
            <a:r>
              <a:rPr lang="en-US" sz="2200" b="1" dirty="0">
                <a:solidFill>
                  <a:srgbClr val="000000"/>
                </a:solidFill>
              </a:rPr>
              <a:t>autocratic</a:t>
            </a:r>
            <a:r>
              <a:rPr lang="en-US" sz="2200" dirty="0">
                <a:solidFill>
                  <a:srgbClr val="000000"/>
                </a:solidFill>
              </a:rPr>
              <a:t> </a:t>
            </a:r>
            <a:r>
              <a:rPr lang="en-US" sz="2200" b="1" dirty="0">
                <a:solidFill>
                  <a:srgbClr val="000000"/>
                </a:solidFill>
              </a:rPr>
              <a:t>so that the legislature becomes a mere rubber stamp</a:t>
            </a:r>
            <a:r>
              <a:rPr lang="en-US" sz="2200" dirty="0">
                <a:solidFill>
                  <a:srgbClr val="000000"/>
                </a:solidFill>
              </a:rPr>
              <a:t>.” </a:t>
            </a:r>
            <a:r>
              <a:rPr lang="en-US" sz="2200" dirty="0" smtClean="0">
                <a:solidFill>
                  <a:srgbClr val="000000"/>
                </a:solidFill>
              </a:rPr>
              <a:t>(CPC </a:t>
            </a:r>
            <a:r>
              <a:rPr lang="en-US" sz="2200" dirty="0">
                <a:solidFill>
                  <a:srgbClr val="000000"/>
                </a:solidFill>
              </a:rPr>
              <a:t>Report, 1975, Chapter 6 [1</a:t>
            </a:r>
            <a:r>
              <a:rPr lang="en-US" sz="2200" dirty="0" smtClean="0">
                <a:solidFill>
                  <a:srgbClr val="000000"/>
                </a:solidFill>
              </a:rPr>
              <a:t>] </a:t>
            </a:r>
            <a:endParaRPr lang="en-AU" sz="2200" dirty="0">
              <a:solidFill>
                <a:srgbClr val="000000"/>
              </a:solidFill>
            </a:endParaRPr>
          </a:p>
          <a:p>
            <a:endParaRPr lang="en-US" dirty="0" smtClean="0"/>
          </a:p>
          <a:p>
            <a:endParaRPr lang="en-US" dirty="0"/>
          </a:p>
        </p:txBody>
      </p:sp>
    </p:spTree>
    <p:extLst>
      <p:ext uri="{BB962C8B-B14F-4D97-AF65-F5344CB8AC3E}">
        <p14:creationId xmlns:p14="http://schemas.microsoft.com/office/powerpoint/2010/main" val="19761052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652</TotalTime>
  <Words>1509</Words>
  <Application>Microsoft Macintosh PowerPoint</Application>
  <PresentationFormat>On-screen Show (4:3)</PresentationFormat>
  <Paragraphs>121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Genesis</vt:lpstr>
      <vt:lpstr>Understanding Judicial Responses to Political Stability: A case study of Vanuatu and Papua New Guinea </vt:lpstr>
      <vt:lpstr>OUTLINE</vt:lpstr>
      <vt:lpstr>INTRODUCTION</vt:lpstr>
      <vt:lpstr>21 Oct 2015 – Brightest Day?</vt:lpstr>
      <vt:lpstr>WHAT IS POLITICAL STABILITY? </vt:lpstr>
      <vt:lpstr>PowerPoint Presentation</vt:lpstr>
      <vt:lpstr>CASES AND JUDICIAL RESPONSES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 ‘STRONG’ RESPONSE? </vt:lpstr>
      <vt:lpstr>CHALLENGES TO REFORMIST JUDICIAL OPINIONS </vt:lpstr>
      <vt:lpstr>PowerPoint Presentation</vt:lpstr>
      <vt:lpstr>PowerPoint Presentation</vt:lpstr>
      <vt:lpstr>PowerPoint Presentation</vt:lpstr>
      <vt:lpstr>PowerPoint Presentation</vt:lpstr>
      <vt:lpstr>FUTURE PROJECTION?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Judicial Responses to Political Stability: A case study of Vanuatu and Papua New Guinea </dc:title>
  <dc:creator>Bal Kama</dc:creator>
  <cp:lastModifiedBy>Bal Kama</cp:lastModifiedBy>
  <cp:revision>32</cp:revision>
  <dcterms:created xsi:type="dcterms:W3CDTF">2016-11-23T09:50:14Z</dcterms:created>
  <dcterms:modified xsi:type="dcterms:W3CDTF">2016-11-23T21:01:39Z</dcterms:modified>
</cp:coreProperties>
</file>