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9" r:id="rId4"/>
    <p:sldId id="262" r:id="rId5"/>
    <p:sldId id="261" r:id="rId6"/>
    <p:sldId id="263" r:id="rId7"/>
    <p:sldId id="260" r:id="rId8"/>
    <p:sldId id="265" r:id="rId9"/>
    <p:sldId id="264" r:id="rId10"/>
    <p:sldId id="267" r:id="rId11"/>
    <p:sldId id="268" r:id="rId12"/>
    <p:sldId id="269" r:id="rId13"/>
    <p:sldId id="271"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832"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01DE16-7AB1-4EBD-A38B-1335CA5A3CEE}" type="datetimeFigureOut">
              <a:rPr lang="en-NZ" smtClean="0"/>
              <a:t>25/11/2016</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EFC1D8-CB48-4638-894A-1488818DD268}" type="slidenum">
              <a:rPr lang="en-NZ" smtClean="0"/>
              <a:t>‹#›</a:t>
            </a:fld>
            <a:endParaRPr lang="en-N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NZ" dirty="0" smtClean="0"/>
              <a:t>Judgements are very thin. I wrote submissions for petitioner which is how I know how </a:t>
            </a:r>
            <a:r>
              <a:rPr lang="en-NZ" dirty="0"/>
              <a:t> </a:t>
            </a:r>
            <a:r>
              <a:rPr lang="en-NZ" dirty="0" smtClean="0"/>
              <a:t>they were used.</a:t>
            </a:r>
          </a:p>
          <a:p>
            <a:endParaRPr lang="en-NZ" dirty="0" smtClean="0"/>
          </a:p>
          <a:p>
            <a:r>
              <a:rPr lang="en-NZ" dirty="0" smtClean="0"/>
              <a:t>Hugely concerning/problematic to me as the reasoning process is not transparent, which undermines quality</a:t>
            </a:r>
          </a:p>
          <a:p>
            <a:endParaRPr lang="en-NZ" dirty="0"/>
          </a:p>
          <a:p>
            <a:r>
              <a:rPr lang="en-NZ" dirty="0" smtClean="0"/>
              <a:t>Can also observe (and more empirical work needed) that the tricky constitutional cases usually, if not always, come to the </a:t>
            </a:r>
            <a:r>
              <a:rPr lang="en-NZ" dirty="0" err="1" smtClean="0"/>
              <a:t>ni</a:t>
            </a:r>
            <a:r>
              <a:rPr lang="en-NZ" dirty="0" smtClean="0"/>
              <a:t>-Vanuatu judges.</a:t>
            </a:r>
            <a:endParaRPr lang="en-NZ" dirty="0"/>
          </a:p>
        </p:txBody>
      </p:sp>
      <p:sp>
        <p:nvSpPr>
          <p:cNvPr id="4" name="Slide Number Placeholder 3"/>
          <p:cNvSpPr>
            <a:spLocks noGrp="1"/>
          </p:cNvSpPr>
          <p:nvPr>
            <p:ph type="sldNum" sz="quarter" idx="10"/>
          </p:nvPr>
        </p:nvSpPr>
        <p:spPr/>
        <p:txBody>
          <a:bodyPr/>
          <a:lstStyle/>
          <a:p>
            <a:fld id="{DCEFC1D8-CB48-4638-894A-1488818DD268}" type="slidenum">
              <a:rPr lang="en-NZ" smtClean="0"/>
              <a:t>2</a:t>
            </a:fld>
            <a:endParaRPr lang="en-N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F6D9482A-5957-48D9-8D51-D74064A42626}" type="datetimeFigureOut">
              <a:rPr lang="en-NZ" smtClean="0"/>
              <a:t>25/11/2016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A7A381F-4B84-4CB6-BCD0-130A0D13345C}" type="slidenum">
              <a:rPr lang="en-NZ" smtClean="0"/>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F6D9482A-5957-48D9-8D51-D74064A42626}" type="datetimeFigureOut">
              <a:rPr lang="en-NZ" smtClean="0"/>
              <a:t>25/11/2016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A7A381F-4B84-4CB6-BCD0-130A0D13345C}" type="slidenum">
              <a:rPr lang="en-NZ" smtClean="0"/>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F6D9482A-5957-48D9-8D51-D74064A42626}" type="datetimeFigureOut">
              <a:rPr lang="en-NZ" smtClean="0"/>
              <a:t>25/11/2016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A7A381F-4B84-4CB6-BCD0-130A0D13345C}" type="slidenum">
              <a:rPr lang="en-NZ" smtClean="0"/>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F6D9482A-5957-48D9-8D51-D74064A42626}" type="datetimeFigureOut">
              <a:rPr lang="en-NZ" smtClean="0"/>
              <a:t>25/11/2016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A7A381F-4B84-4CB6-BCD0-130A0D13345C}" type="slidenum">
              <a:rPr lang="en-NZ" smtClean="0"/>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D9482A-5957-48D9-8D51-D74064A42626}" type="datetimeFigureOut">
              <a:rPr lang="en-NZ" smtClean="0"/>
              <a:t>25/11/2016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A7A381F-4B84-4CB6-BCD0-130A0D13345C}" type="slidenum">
              <a:rPr lang="en-NZ" smtClean="0"/>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F6D9482A-5957-48D9-8D51-D74064A42626}" type="datetimeFigureOut">
              <a:rPr lang="en-NZ" smtClean="0"/>
              <a:t>25/11/2016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AA7A381F-4B84-4CB6-BCD0-130A0D13345C}" type="slidenum">
              <a:rPr lang="en-NZ" smtClean="0"/>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F6D9482A-5957-48D9-8D51-D74064A42626}" type="datetimeFigureOut">
              <a:rPr lang="en-NZ" smtClean="0"/>
              <a:t>25/11/2016</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AA7A381F-4B84-4CB6-BCD0-130A0D13345C}" type="slidenum">
              <a:rPr lang="en-NZ" smtClean="0"/>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F6D9482A-5957-48D9-8D51-D74064A42626}" type="datetimeFigureOut">
              <a:rPr lang="en-NZ" smtClean="0"/>
              <a:t>25/11/2016</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AA7A381F-4B84-4CB6-BCD0-130A0D13345C}" type="slidenum">
              <a:rPr lang="en-NZ" smtClean="0"/>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D9482A-5957-48D9-8D51-D74064A42626}" type="datetimeFigureOut">
              <a:rPr lang="en-NZ" smtClean="0"/>
              <a:t>25/11/2016</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AA7A381F-4B84-4CB6-BCD0-130A0D13345C}" type="slidenum">
              <a:rPr lang="en-NZ" smtClean="0"/>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D9482A-5957-48D9-8D51-D74064A42626}" type="datetimeFigureOut">
              <a:rPr lang="en-NZ" smtClean="0"/>
              <a:t>25/11/2016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AA7A381F-4B84-4CB6-BCD0-130A0D13345C}" type="slidenum">
              <a:rPr lang="en-NZ" smtClean="0"/>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D9482A-5957-48D9-8D51-D74064A42626}" type="datetimeFigureOut">
              <a:rPr lang="en-NZ" smtClean="0"/>
              <a:t>25/11/2016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AA7A381F-4B84-4CB6-BCD0-130A0D13345C}" type="slidenum">
              <a:rPr lang="en-NZ" smtClean="0"/>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D9482A-5957-48D9-8D51-D74064A42626}" type="datetimeFigureOut">
              <a:rPr lang="en-NZ" smtClean="0"/>
              <a:t>25/11/2016</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7A381F-4B84-4CB6-BCD0-130A0D13345C}" type="slidenum">
              <a:rPr lang="en-NZ" smtClean="0"/>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Courts as a check on Parliament?</a:t>
            </a:r>
            <a:endParaRPr lang="en-NZ" dirty="0"/>
          </a:p>
        </p:txBody>
      </p:sp>
      <p:sp>
        <p:nvSpPr>
          <p:cNvPr id="3" name="Subtitle 2"/>
          <p:cNvSpPr>
            <a:spLocks noGrp="1"/>
          </p:cNvSpPr>
          <p:nvPr>
            <p:ph type="subTitle" idx="1"/>
          </p:nvPr>
        </p:nvSpPr>
        <p:spPr/>
        <p:txBody>
          <a:bodyPr/>
          <a:lstStyle/>
          <a:p>
            <a:endParaRPr lang="en-N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Vanuatu Supreme Court as Reformist Court, with limits </a:t>
            </a:r>
            <a:endParaRPr lang="en-NZ" dirty="0"/>
          </a:p>
        </p:txBody>
      </p:sp>
      <p:sp>
        <p:nvSpPr>
          <p:cNvPr id="3" name="Content Placeholder 2"/>
          <p:cNvSpPr>
            <a:spLocks noGrp="1"/>
          </p:cNvSpPr>
          <p:nvPr>
            <p:ph idx="1"/>
          </p:nvPr>
        </p:nvSpPr>
        <p:spPr/>
        <p:txBody>
          <a:bodyPr>
            <a:normAutofit fontScale="70000" lnSpcReduction="20000"/>
          </a:bodyPr>
          <a:lstStyle/>
          <a:p>
            <a:r>
              <a:rPr lang="en-NZ" i="1" dirty="0" smtClean="0"/>
              <a:t>Jimmy (1996): </a:t>
            </a:r>
          </a:p>
          <a:p>
            <a:endParaRPr lang="en-NZ" i="1" dirty="0" smtClean="0"/>
          </a:p>
          <a:p>
            <a:pPr lvl="1"/>
            <a:r>
              <a:rPr lang="en-GB" i="1" dirty="0" smtClean="0"/>
              <a:t>the </a:t>
            </a:r>
            <a:r>
              <a:rPr lang="en-GB" i="1" dirty="0"/>
              <a:t>Courts have a duty to interfere “if the constitutionally required process of law-making is not properly carried out:”</a:t>
            </a:r>
            <a:endParaRPr lang="en-NZ" i="1" dirty="0"/>
          </a:p>
          <a:p>
            <a:endParaRPr lang="en-NZ" i="1" dirty="0" smtClean="0"/>
          </a:p>
          <a:p>
            <a:pPr lvl="1"/>
            <a:r>
              <a:rPr lang="en-GB" i="1" dirty="0"/>
              <a:t>We do not believe that the technicalities of the Common Law, and the limitations upon the English Courts’ power to direct the King which for good and sufficient historical reasons these Courts recognise, have any relevance to the proper interpretation of the Constitution of </a:t>
            </a:r>
            <a:r>
              <a:rPr lang="en-GB" i="1" dirty="0" smtClean="0"/>
              <a:t>Vanuatu…</a:t>
            </a:r>
            <a:endParaRPr lang="en-NZ" i="1" dirty="0"/>
          </a:p>
          <a:p>
            <a:pPr lvl="1"/>
            <a:r>
              <a:rPr lang="en-GB" i="1" dirty="0"/>
              <a:t>It would be wrong in principle to limit the plain terms of those articles by reference to the ancient history of a very different society, and on that account to stultify the intention of the Constitution that the Court should play a significant role in supporting the rights created by the Constitution.</a:t>
            </a:r>
            <a:endParaRPr lang="en-NZ" i="1" dirty="0"/>
          </a:p>
          <a:p>
            <a:endParaRPr lang="en-NZ"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Reformist court continued</a:t>
            </a:r>
            <a:endParaRPr lang="en-NZ" dirty="0"/>
          </a:p>
        </p:txBody>
      </p:sp>
      <p:sp>
        <p:nvSpPr>
          <p:cNvPr id="3" name="Content Placeholder 2"/>
          <p:cNvSpPr>
            <a:spLocks noGrp="1"/>
          </p:cNvSpPr>
          <p:nvPr>
            <p:ph idx="1"/>
          </p:nvPr>
        </p:nvSpPr>
        <p:spPr/>
        <p:txBody>
          <a:bodyPr>
            <a:normAutofit fontScale="92500" lnSpcReduction="10000"/>
          </a:bodyPr>
          <a:lstStyle/>
          <a:p>
            <a:r>
              <a:rPr lang="en-NZ" i="1" dirty="0" err="1" smtClean="0"/>
              <a:t>Korman</a:t>
            </a:r>
            <a:r>
              <a:rPr lang="en-NZ" i="1" dirty="0" smtClean="0"/>
              <a:t> (1998):</a:t>
            </a:r>
          </a:p>
          <a:p>
            <a:endParaRPr lang="en-NZ" i="1" dirty="0"/>
          </a:p>
          <a:p>
            <a:pPr lvl="1"/>
            <a:r>
              <a:rPr lang="en-GB" i="1" dirty="0"/>
              <a:t>in a case such as this the Court is not concerned with the political view or policies of any person or party. The Courts are not concerned with the desirability or undesirability of any particular course of action. The Court considers only whether the rights and responsibilities which are enshrined in the Constitution have been lawfully and properly exercised and whether the law as created by Parliament has been given effect.</a:t>
            </a:r>
            <a:endParaRPr lang="en-NZ" i="1" dirty="0"/>
          </a:p>
          <a:p>
            <a:endParaRPr lang="en-NZ"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Reformist court continued</a:t>
            </a:r>
            <a:endParaRPr lang="en-NZ" dirty="0"/>
          </a:p>
        </p:txBody>
      </p:sp>
      <p:sp>
        <p:nvSpPr>
          <p:cNvPr id="3" name="Content Placeholder 2"/>
          <p:cNvSpPr>
            <a:spLocks noGrp="1"/>
          </p:cNvSpPr>
          <p:nvPr>
            <p:ph idx="1"/>
          </p:nvPr>
        </p:nvSpPr>
        <p:spPr/>
        <p:txBody>
          <a:bodyPr>
            <a:normAutofit fontScale="70000" lnSpcReduction="20000"/>
          </a:bodyPr>
          <a:lstStyle/>
          <a:p>
            <a:r>
              <a:rPr lang="en-NZ" i="1" dirty="0" err="1" smtClean="0"/>
              <a:t>Tari</a:t>
            </a:r>
            <a:r>
              <a:rPr lang="en-NZ" i="1" dirty="0" smtClean="0"/>
              <a:t> (2001):</a:t>
            </a:r>
          </a:p>
          <a:p>
            <a:endParaRPr lang="en-NZ" i="1" dirty="0"/>
          </a:p>
          <a:p>
            <a:pPr lvl="1"/>
            <a:r>
              <a:rPr lang="en-GB" i="1" dirty="0"/>
              <a:t>The Constitution does not provide that what happens in Parliament is to be treated differently than any other breaches of lawful rights guaranteed by the Constitution.</a:t>
            </a:r>
            <a:endParaRPr lang="en-NZ" i="1" dirty="0"/>
          </a:p>
          <a:p>
            <a:pPr lvl="1"/>
            <a:r>
              <a:rPr lang="en-GB" i="1" dirty="0"/>
              <a:t>It necessarily follows therefore that the Supreme Court is the body which under the Constitution is charged with determining whether rights and have been infringed or responsibilities disregarded.</a:t>
            </a:r>
            <a:endParaRPr lang="en-NZ" i="1" dirty="0"/>
          </a:p>
          <a:p>
            <a:pPr lvl="1"/>
            <a:r>
              <a:rPr lang="en-GB" i="1" dirty="0"/>
              <a:t>To do that is not an interference with the sovereignty of Parliament or with the important immunity which is provided to members of Parliament. It is a necessary consequence of ensuring that all Constitutional rights are accorded the meaning and force which the Constitution itself anticipated.</a:t>
            </a:r>
            <a:endParaRPr lang="en-NZ" i="1" dirty="0"/>
          </a:p>
          <a:p>
            <a:pPr lvl="1"/>
            <a:r>
              <a:rPr lang="en-GB" i="1" dirty="0"/>
              <a:t>The appeal was first advanced on the basis that what is done in Parliament could be never be looked at by the Court. That argument is in error.</a:t>
            </a:r>
            <a:endParaRPr lang="en-NZ"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Has </a:t>
            </a:r>
            <a:r>
              <a:rPr lang="en-NZ" dirty="0" err="1" smtClean="0"/>
              <a:t>Boedoro</a:t>
            </a:r>
            <a:r>
              <a:rPr lang="en-NZ" dirty="0" smtClean="0"/>
              <a:t> extended court’s power?</a:t>
            </a:r>
            <a:endParaRPr lang="en-NZ" dirty="0"/>
          </a:p>
        </p:txBody>
      </p:sp>
      <p:sp>
        <p:nvSpPr>
          <p:cNvPr id="3" name="Content Placeholder 2"/>
          <p:cNvSpPr>
            <a:spLocks noGrp="1"/>
          </p:cNvSpPr>
          <p:nvPr>
            <p:ph idx="1"/>
          </p:nvPr>
        </p:nvSpPr>
        <p:spPr/>
        <p:txBody>
          <a:bodyPr>
            <a:normAutofit fontScale="62500" lnSpcReduction="20000"/>
          </a:bodyPr>
          <a:lstStyle/>
          <a:p>
            <a:r>
              <a:rPr lang="en-GB" dirty="0"/>
              <a:t>Vanuatu’s </a:t>
            </a:r>
            <a:r>
              <a:rPr lang="en-GB" dirty="0" smtClean="0"/>
              <a:t>prior case law: there </a:t>
            </a:r>
            <a:r>
              <a:rPr lang="en-GB" dirty="0"/>
              <a:t>must be a violation of a constitutional right in order for the court to enquire into parliamentary processes and decisions. </a:t>
            </a:r>
            <a:endParaRPr lang="en-GB" dirty="0" smtClean="0"/>
          </a:p>
          <a:p>
            <a:endParaRPr lang="en-GB" dirty="0" smtClean="0"/>
          </a:p>
          <a:p>
            <a:r>
              <a:rPr lang="en-US" dirty="0" smtClean="0"/>
              <a:t>fifth issue was</a:t>
            </a:r>
            <a:r>
              <a:rPr lang="en-US" dirty="0"/>
              <a:t>, maybe, purely a matter of parliamentary </a:t>
            </a:r>
            <a:r>
              <a:rPr lang="en-US" dirty="0" smtClean="0"/>
              <a:t>procedure, but Court </a:t>
            </a:r>
            <a:r>
              <a:rPr lang="en-US" dirty="0"/>
              <a:t>did not hesitate to rule on the Speaker’s failure. </a:t>
            </a:r>
            <a:endParaRPr lang="en-US" dirty="0" smtClean="0"/>
          </a:p>
          <a:p>
            <a:endParaRPr lang="en-US" dirty="0"/>
          </a:p>
          <a:p>
            <a:r>
              <a:rPr lang="en-US" dirty="0" err="1" smtClean="0"/>
              <a:t>Judgement</a:t>
            </a:r>
            <a:r>
              <a:rPr lang="en-US" dirty="0" smtClean="0"/>
              <a:t> very thin</a:t>
            </a:r>
          </a:p>
          <a:p>
            <a:endParaRPr lang="en-US" dirty="0"/>
          </a:p>
          <a:p>
            <a:r>
              <a:rPr lang="en-US" dirty="0" smtClean="0"/>
              <a:t>Possible argument: the </a:t>
            </a:r>
            <a:r>
              <a:rPr lang="en-US" dirty="0"/>
              <a:t>Standing Orders create legal rules for parliament and that </a:t>
            </a:r>
            <a:r>
              <a:rPr lang="en-US" dirty="0" smtClean="0"/>
              <a:t>constitutional right to protection </a:t>
            </a:r>
            <a:r>
              <a:rPr lang="en-US" dirty="0"/>
              <a:t>under the law requires that parliament follows their rules at all times</a:t>
            </a:r>
            <a:r>
              <a:rPr lang="en-US" dirty="0" smtClean="0"/>
              <a:t>.</a:t>
            </a:r>
          </a:p>
          <a:p>
            <a:endParaRPr lang="en-US" dirty="0"/>
          </a:p>
          <a:p>
            <a:r>
              <a:rPr lang="en-US" dirty="0" smtClean="0"/>
              <a:t> </a:t>
            </a:r>
            <a:r>
              <a:rPr lang="en-US" dirty="0"/>
              <a:t>If this is, indeed, the precedent set, then the Vanuatu Court does have considerable power to ensure that the Standing Orders are followed at all times.</a:t>
            </a:r>
            <a:endParaRPr lang="en-NZ" dirty="0"/>
          </a:p>
          <a:p>
            <a:endParaRPr lang="en-N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To what extent can the courts get involved in politics?</a:t>
            </a:r>
            <a:endParaRPr lang="en-NZ" dirty="0"/>
          </a:p>
        </p:txBody>
      </p:sp>
      <p:sp>
        <p:nvSpPr>
          <p:cNvPr id="3" name="Content Placeholder 2"/>
          <p:cNvSpPr>
            <a:spLocks noGrp="1"/>
          </p:cNvSpPr>
          <p:nvPr>
            <p:ph idx="1"/>
          </p:nvPr>
        </p:nvSpPr>
        <p:spPr/>
        <p:txBody>
          <a:bodyPr/>
          <a:lstStyle/>
          <a:p>
            <a:r>
              <a:rPr lang="en-NZ" dirty="0" smtClean="0"/>
              <a:t>Vanuatu courts make strong use of obiter dicta</a:t>
            </a:r>
          </a:p>
          <a:p>
            <a:endParaRPr lang="en-NZ" dirty="0"/>
          </a:p>
          <a:p>
            <a:r>
              <a:rPr lang="en-NZ" dirty="0" smtClean="0"/>
              <a:t>Does not cross the line of making decisions politically, but gets point across</a:t>
            </a:r>
          </a:p>
          <a:p>
            <a:endParaRPr lang="en-NZ" dirty="0" smtClean="0"/>
          </a:p>
          <a:p>
            <a:pPr lvl="1"/>
            <a:r>
              <a:rPr lang="en-NZ" i="1" dirty="0" smtClean="0"/>
              <a:t>(What if eventual criminal convictions were legally unsafe, although being politically desirable?)</a:t>
            </a:r>
            <a:endParaRPr lang="en-NZ"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Overview</a:t>
            </a:r>
            <a:endParaRPr lang="en-NZ" dirty="0"/>
          </a:p>
        </p:txBody>
      </p:sp>
      <p:sp>
        <p:nvSpPr>
          <p:cNvPr id="3" name="Content Placeholder 2"/>
          <p:cNvSpPr>
            <a:spLocks noGrp="1"/>
          </p:cNvSpPr>
          <p:nvPr>
            <p:ph idx="1"/>
          </p:nvPr>
        </p:nvSpPr>
        <p:spPr/>
        <p:txBody>
          <a:bodyPr>
            <a:normAutofit fontScale="70000" lnSpcReduction="20000"/>
          </a:bodyPr>
          <a:lstStyle/>
          <a:p>
            <a:r>
              <a:rPr lang="en-NZ" dirty="0" smtClean="0"/>
              <a:t>Analysis of </a:t>
            </a:r>
            <a:r>
              <a:rPr lang="en-NZ" dirty="0" err="1" smtClean="0"/>
              <a:t>Boedoro</a:t>
            </a:r>
            <a:r>
              <a:rPr lang="en-NZ" dirty="0" smtClean="0"/>
              <a:t> &amp; </a:t>
            </a:r>
            <a:r>
              <a:rPr lang="en-NZ" dirty="0" err="1" smtClean="0"/>
              <a:t>Boedoro</a:t>
            </a:r>
            <a:r>
              <a:rPr lang="en-NZ" dirty="0" smtClean="0"/>
              <a:t> appeal</a:t>
            </a:r>
          </a:p>
          <a:p>
            <a:pPr lvl="1"/>
            <a:r>
              <a:rPr lang="en-NZ" dirty="0" smtClean="0"/>
              <a:t>16 members of parliament suspended for allegations of criminal behaviour.</a:t>
            </a:r>
          </a:p>
          <a:p>
            <a:pPr lvl="1"/>
            <a:r>
              <a:rPr lang="en-NZ" dirty="0" smtClean="0"/>
              <a:t>2 days after motion to suspend lodged, motion of no confidence lodged. Members suspended before motion of no confidence could be debated.</a:t>
            </a:r>
          </a:p>
          <a:p>
            <a:pPr lvl="1"/>
            <a:endParaRPr lang="en-NZ" dirty="0"/>
          </a:p>
          <a:p>
            <a:r>
              <a:rPr lang="en-NZ" dirty="0" smtClean="0"/>
              <a:t>What is extent of parliament’s power to suspend mps?</a:t>
            </a:r>
          </a:p>
          <a:p>
            <a:endParaRPr lang="en-NZ" dirty="0"/>
          </a:p>
          <a:p>
            <a:r>
              <a:rPr lang="en-NZ" dirty="0" smtClean="0"/>
              <a:t>What is/should be extent of court’s role to enquire into operation of parliament?</a:t>
            </a:r>
          </a:p>
          <a:p>
            <a:pPr lvl="1"/>
            <a:r>
              <a:rPr lang="en-NZ" dirty="0" smtClean="0"/>
              <a:t>For me “benign controller” when acting in reformist manner when looking at process BUT should act legalistically when looking at content of laws</a:t>
            </a:r>
            <a:endParaRPr lang="en-N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Issues at S Ct</a:t>
            </a:r>
            <a:endParaRPr lang="en-NZ" dirty="0"/>
          </a:p>
        </p:txBody>
      </p:sp>
      <p:sp>
        <p:nvSpPr>
          <p:cNvPr id="3" name="Content Placeholder 2"/>
          <p:cNvSpPr>
            <a:spLocks noGrp="1"/>
          </p:cNvSpPr>
          <p:nvPr>
            <p:ph idx="1"/>
          </p:nvPr>
        </p:nvSpPr>
        <p:spPr>
          <a:xfrm>
            <a:off x="457200" y="1600200"/>
            <a:ext cx="8229600" cy="5257800"/>
          </a:xfrm>
        </p:spPr>
        <p:txBody>
          <a:bodyPr>
            <a:normAutofit fontScale="47500" lnSpcReduction="20000"/>
          </a:bodyPr>
          <a:lstStyle/>
          <a:p>
            <a:pPr lvl="0"/>
            <a:r>
              <a:rPr lang="en-US" sz="3800" dirty="0"/>
              <a:t>whether the motion ‘ was passed in breaches of the petitioners' constitutional rights under Article 5(1)(d) "Protection of the Law" and Articles 5(2)(b) "Presumption of innocence until proven guilty in a Court of Law."’ </a:t>
            </a:r>
            <a:endParaRPr lang="en-NZ" sz="3800" dirty="0"/>
          </a:p>
          <a:p>
            <a:endParaRPr lang="en-NZ" sz="3800" dirty="0"/>
          </a:p>
          <a:p>
            <a:pPr lvl="0"/>
            <a:r>
              <a:rPr lang="en-US" sz="3800" dirty="0"/>
              <a:t>whether the suspension denied the petitioners ‘their right to take part in the passing of the laws pursuant to Article16 and to represent their voters pursuant to Article 17 of the Constitution.’</a:t>
            </a:r>
            <a:endParaRPr lang="en-NZ" sz="3800" dirty="0"/>
          </a:p>
          <a:p>
            <a:endParaRPr lang="en-NZ" sz="3800" dirty="0"/>
          </a:p>
          <a:p>
            <a:pPr lvl="0"/>
            <a:r>
              <a:rPr lang="en-US" sz="3800" dirty="0"/>
              <a:t>whether the suspension infringed the petitioners rights under Article 43(3) of the Constitution by denying them the opportunity to attend Parliament to debate the motion of no confidence. </a:t>
            </a:r>
            <a:endParaRPr lang="en-NZ" sz="3800" dirty="0"/>
          </a:p>
          <a:p>
            <a:endParaRPr lang="en-NZ" sz="3800" dirty="0"/>
          </a:p>
          <a:p>
            <a:pPr lvl="0"/>
            <a:r>
              <a:rPr lang="en-US" sz="3800" dirty="0"/>
              <a:t>whether Standing Order 40(4) gives power to Parliament to suspend members for conduct done outside of Parliament.</a:t>
            </a:r>
            <a:endParaRPr lang="en-NZ" sz="3800" dirty="0"/>
          </a:p>
          <a:p>
            <a:endParaRPr lang="en-NZ" sz="3800" dirty="0"/>
          </a:p>
          <a:p>
            <a:pPr lvl="0"/>
            <a:r>
              <a:rPr lang="en-US" sz="3800" dirty="0"/>
              <a:t>whether ‘the Speaker should have ruled out Motion No.11 of 2014 because – (a) The Motion contained arguments, inferences, imputations or were tendentious, ironical or offensive expressions; and (b) The Speaker omitted to rule on the point of order raised by the First Petitioner.’</a:t>
            </a:r>
            <a:endParaRPr lang="en-NZ" sz="3800" dirty="0"/>
          </a:p>
          <a:p>
            <a:endParaRPr lang="en-N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Decision</a:t>
            </a:r>
            <a:endParaRPr lang="en-NZ" dirty="0"/>
          </a:p>
        </p:txBody>
      </p:sp>
      <p:sp>
        <p:nvSpPr>
          <p:cNvPr id="3" name="Content Placeholder 2"/>
          <p:cNvSpPr>
            <a:spLocks noGrp="1"/>
          </p:cNvSpPr>
          <p:nvPr>
            <p:ph idx="1"/>
          </p:nvPr>
        </p:nvSpPr>
        <p:spPr>
          <a:xfrm>
            <a:off x="457200" y="1600200"/>
            <a:ext cx="8229600" cy="5257800"/>
          </a:xfrm>
        </p:spPr>
        <p:txBody>
          <a:bodyPr>
            <a:normAutofit fontScale="62500" lnSpcReduction="20000"/>
          </a:bodyPr>
          <a:lstStyle/>
          <a:p>
            <a:pPr lvl="0"/>
            <a:r>
              <a:rPr lang="en-NZ" sz="2900" dirty="0" smtClean="0"/>
              <a:t>Innocent until proven guilty: “strongest argument;” concern from court that parliament was “encroaching into powers of the judiciary”</a:t>
            </a:r>
          </a:p>
          <a:p>
            <a:pPr lvl="0"/>
            <a:endParaRPr lang="en-NZ" sz="2900" dirty="0"/>
          </a:p>
          <a:p>
            <a:pPr lvl="1"/>
            <a:r>
              <a:rPr lang="en-US" sz="2500" i="1" dirty="0"/>
              <a:t>The notion of separation of powers is deeply embedded in our Constitution and must be respected and maintained at all times. This case should remind us that this notion is in danger of being eroded, thus undermining the democratic values and sovereignty that is enshrined first and foremost in Article 1 of our Constitution</a:t>
            </a:r>
            <a:r>
              <a:rPr lang="en-US" sz="2500" dirty="0"/>
              <a:t>. </a:t>
            </a:r>
            <a:endParaRPr lang="en-US" sz="2500" dirty="0" smtClean="0"/>
          </a:p>
          <a:p>
            <a:pPr lvl="1"/>
            <a:endParaRPr lang="en-US" sz="2500" dirty="0"/>
          </a:p>
          <a:p>
            <a:pPr lvl="1"/>
            <a:r>
              <a:rPr lang="en-US" sz="2500" dirty="0" smtClean="0"/>
              <a:t>Affirmed in Court of Appeal</a:t>
            </a:r>
          </a:p>
          <a:p>
            <a:pPr>
              <a:buNone/>
            </a:pPr>
            <a:endParaRPr lang="en-NZ" sz="2900" dirty="0"/>
          </a:p>
          <a:p>
            <a:pPr lvl="0"/>
            <a:r>
              <a:rPr lang="en-US" sz="2900" dirty="0" smtClean="0"/>
              <a:t>Undermining the right to take part in making laws and representing voters also undermined: accepted</a:t>
            </a:r>
          </a:p>
          <a:p>
            <a:pPr lvl="0"/>
            <a:endParaRPr lang="en-US" sz="2900" dirty="0"/>
          </a:p>
          <a:p>
            <a:pPr lvl="1"/>
            <a:r>
              <a:rPr lang="en-US" sz="2500" i="1" dirty="0"/>
              <a:t>As elected members of Parliament they represent their voters who are entitled to be heard in respect to the passing of laws for the peace, order and good government of Vanuatu. In that regard, it can be accepted that the petitioners' rights under Articles 16 and 17 of the Constitution will likely to be breached if their suspension is allowed to continue for an unspecified duration. That case of </a:t>
            </a:r>
            <a:r>
              <a:rPr lang="en-US" sz="2500" i="1" u="sng" dirty="0" err="1"/>
              <a:t>Vanuaroroa</a:t>
            </a:r>
            <a:r>
              <a:rPr lang="en-US" sz="2500" i="1" u="sng" dirty="0"/>
              <a:t> v. Republic</a:t>
            </a:r>
            <a:r>
              <a:rPr lang="en-US" sz="2500" i="1" dirty="0"/>
              <a:t> [2013] VUSC 102 is the authority lending support to this view. The PNG case of </a:t>
            </a:r>
            <a:r>
              <a:rPr lang="en-US" sz="2500" i="1" u="sng" dirty="0"/>
              <a:t>Fly River</a:t>
            </a:r>
            <a:r>
              <a:rPr lang="en-US" sz="2500" i="1" dirty="0"/>
              <a:t> [2010] PGSC3 also lends support as authority</a:t>
            </a:r>
            <a:r>
              <a:rPr lang="en-US" sz="2500" i="1" dirty="0" smtClean="0"/>
              <a:t>.</a:t>
            </a:r>
            <a:endParaRPr lang="en-NZ" sz="3800" dirty="0"/>
          </a:p>
          <a:p>
            <a:endParaRPr lang="en-N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Decision continued</a:t>
            </a:r>
            <a:endParaRPr lang="en-NZ" dirty="0"/>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pPr>
              <a:buNone/>
            </a:pPr>
            <a:endParaRPr lang="en-NZ" sz="3800" dirty="0"/>
          </a:p>
          <a:p>
            <a:pPr lvl="0"/>
            <a:r>
              <a:rPr lang="en-US" sz="3800" dirty="0" smtClean="0"/>
              <a:t>Did suspension infringe right to attend parliament to debate </a:t>
            </a:r>
            <a:r>
              <a:rPr lang="en-US" sz="3800" dirty="0"/>
              <a:t>the motion of no </a:t>
            </a:r>
            <a:r>
              <a:rPr lang="en-US" sz="3800" dirty="0" smtClean="0"/>
              <a:t>confidence: YES</a:t>
            </a:r>
            <a:endParaRPr lang="en-NZ" sz="3800" dirty="0"/>
          </a:p>
          <a:p>
            <a:endParaRPr lang="en-NZ" sz="3800" dirty="0"/>
          </a:p>
          <a:p>
            <a:pPr lvl="0"/>
            <a:r>
              <a:rPr lang="en-US" sz="3800" dirty="0" smtClean="0"/>
              <a:t>Does Standing </a:t>
            </a:r>
            <a:r>
              <a:rPr lang="en-US" sz="3800" dirty="0"/>
              <a:t>Order 40(4) gives power to Parliament to suspend members for conduct done outside of </a:t>
            </a:r>
            <a:r>
              <a:rPr lang="en-US" sz="3800" dirty="0" smtClean="0"/>
              <a:t>Parliament: NO</a:t>
            </a:r>
          </a:p>
          <a:p>
            <a:pPr lvl="0"/>
            <a:endParaRPr lang="en-US" sz="3800" dirty="0"/>
          </a:p>
          <a:p>
            <a:pPr lvl="1"/>
            <a:r>
              <a:rPr lang="en-US" sz="3400" dirty="0" smtClean="0"/>
              <a:t>Overturned on appeal</a:t>
            </a:r>
            <a:endParaRPr lang="en-NZ" sz="3400" dirty="0"/>
          </a:p>
          <a:p>
            <a:endParaRPr lang="en-NZ" sz="3800" dirty="0"/>
          </a:p>
          <a:p>
            <a:endParaRPr lang="en-N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Decision continued</a:t>
            </a:r>
            <a:endParaRPr lang="en-NZ" dirty="0"/>
          </a:p>
        </p:txBody>
      </p:sp>
      <p:sp>
        <p:nvSpPr>
          <p:cNvPr id="3" name="Content Placeholder 2"/>
          <p:cNvSpPr>
            <a:spLocks noGrp="1"/>
          </p:cNvSpPr>
          <p:nvPr>
            <p:ph idx="1"/>
          </p:nvPr>
        </p:nvSpPr>
        <p:spPr>
          <a:xfrm>
            <a:off x="457200" y="1600200"/>
            <a:ext cx="8229600" cy="5257800"/>
          </a:xfrm>
        </p:spPr>
        <p:txBody>
          <a:bodyPr>
            <a:normAutofit fontScale="55000" lnSpcReduction="20000"/>
          </a:bodyPr>
          <a:lstStyle/>
          <a:p>
            <a:pPr lvl="0"/>
            <a:r>
              <a:rPr lang="en-US" sz="3800" dirty="0" smtClean="0"/>
              <a:t>whether the </a:t>
            </a:r>
            <a:r>
              <a:rPr lang="en-US" sz="3800" dirty="0"/>
              <a:t>Speaker should have ruled out </a:t>
            </a:r>
            <a:r>
              <a:rPr lang="en-US" sz="3800" dirty="0" smtClean="0"/>
              <a:t>the motion due to breaches of Standing Orders</a:t>
            </a:r>
          </a:p>
          <a:p>
            <a:pPr lvl="0"/>
            <a:endParaRPr lang="en-US" sz="3800" dirty="0"/>
          </a:p>
          <a:p>
            <a:r>
              <a:rPr lang="en-US" sz="4000" dirty="0" smtClean="0"/>
              <a:t>Standing </a:t>
            </a:r>
            <a:r>
              <a:rPr lang="en-US" sz="4000" dirty="0"/>
              <a:t>Order 42(1), </a:t>
            </a:r>
            <a:r>
              <a:rPr lang="en-US" sz="4000" dirty="0" smtClean="0"/>
              <a:t>‘</a:t>
            </a:r>
            <a:r>
              <a:rPr lang="en-US" sz="4000" dirty="0"/>
              <a:t>places a mandatory obligation on the Speaker to call the attention of Parliament to any violation.’ </a:t>
            </a:r>
            <a:endParaRPr lang="en-US" sz="4000" dirty="0" smtClean="0"/>
          </a:p>
          <a:p>
            <a:endParaRPr lang="en-US" sz="4000" dirty="0" smtClean="0"/>
          </a:p>
          <a:p>
            <a:r>
              <a:rPr lang="en-US" sz="4000" dirty="0" smtClean="0"/>
              <a:t>Opposition </a:t>
            </a:r>
            <a:r>
              <a:rPr lang="en-US" sz="4000" dirty="0"/>
              <a:t>Leader had ‘raised a point of Order by writing a letter to the Speaker’ 20 minutes prior to the vote on the motion. </a:t>
            </a:r>
            <a:endParaRPr lang="en-US" sz="4000" dirty="0" smtClean="0"/>
          </a:p>
          <a:p>
            <a:endParaRPr lang="en-US" sz="4000" dirty="0"/>
          </a:p>
          <a:p>
            <a:r>
              <a:rPr lang="en-US" sz="4000" dirty="0" smtClean="0"/>
              <a:t>The </a:t>
            </a:r>
            <a:r>
              <a:rPr lang="en-US" sz="4000" dirty="0"/>
              <a:t>Court ruled that ‘The Speaker's failure and/or omission to [call the attention of Parliament to the alleged violation of the Standing Orders] amounted to an infringement of the petitioners' rights to have their point or order debated.’ </a:t>
            </a:r>
            <a:endParaRPr lang="en-US" sz="4000" dirty="0" smtClean="0"/>
          </a:p>
          <a:p>
            <a:endParaRPr lang="en-US" sz="4000" dirty="0"/>
          </a:p>
          <a:p>
            <a:r>
              <a:rPr lang="en-US" sz="4000" dirty="0" smtClean="0"/>
              <a:t>There </a:t>
            </a:r>
            <a:r>
              <a:rPr lang="en-US" sz="4000" dirty="0"/>
              <a:t>is no discussion in the case as to what specific constitutional rights were being violated.</a:t>
            </a:r>
            <a:endParaRPr lang="en-NZ" sz="4000" dirty="0"/>
          </a:p>
          <a:p>
            <a:pPr lvl="0"/>
            <a:endParaRPr lang="en-NZ" sz="3800" dirty="0"/>
          </a:p>
          <a:p>
            <a:endParaRPr lang="en-N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Some questions</a:t>
            </a:r>
            <a:endParaRPr lang="en-NZ" dirty="0"/>
          </a:p>
        </p:txBody>
      </p:sp>
      <p:sp>
        <p:nvSpPr>
          <p:cNvPr id="3" name="Content Placeholder 2"/>
          <p:cNvSpPr>
            <a:spLocks noGrp="1"/>
          </p:cNvSpPr>
          <p:nvPr>
            <p:ph idx="1"/>
          </p:nvPr>
        </p:nvSpPr>
        <p:spPr/>
        <p:txBody>
          <a:bodyPr>
            <a:normAutofit lnSpcReduction="10000"/>
          </a:bodyPr>
          <a:lstStyle/>
          <a:p>
            <a:r>
              <a:rPr lang="en-NZ" dirty="0" smtClean="0"/>
              <a:t>What are the boundaries for suspending a member for behaviour outside of parliament?</a:t>
            </a:r>
          </a:p>
          <a:p>
            <a:endParaRPr lang="en-NZ" dirty="0"/>
          </a:p>
          <a:p>
            <a:r>
              <a:rPr lang="en-US" dirty="0" smtClean="0"/>
              <a:t>What is, or should be, the </a:t>
            </a:r>
            <a:r>
              <a:rPr lang="en-US" dirty="0"/>
              <a:t>relationship between constitutional rights, parliament and the </a:t>
            </a:r>
            <a:r>
              <a:rPr lang="en-US" dirty="0" smtClean="0"/>
              <a:t>courts?</a:t>
            </a:r>
            <a:endParaRPr lang="en-NZ" dirty="0"/>
          </a:p>
          <a:p>
            <a:endParaRPr lang="en-NZ" dirty="0" smtClean="0"/>
          </a:p>
          <a:p>
            <a:r>
              <a:rPr lang="en-GB" dirty="0" smtClean="0"/>
              <a:t>To what extent can or should the courts get involved in politics?</a:t>
            </a:r>
            <a:endParaRPr lang="en-NZ" dirty="0"/>
          </a:p>
          <a:p>
            <a:endParaRPr lang="en-N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a:t>B</a:t>
            </a:r>
            <a:r>
              <a:rPr lang="en-NZ" dirty="0" smtClean="0"/>
              <a:t>oundaries for suspending a member for behaviour outside of parliament?</a:t>
            </a:r>
            <a:endParaRPr lang="en-NZ" dirty="0"/>
          </a:p>
        </p:txBody>
      </p:sp>
      <p:sp>
        <p:nvSpPr>
          <p:cNvPr id="3" name="Content Placeholder 2"/>
          <p:cNvSpPr>
            <a:spLocks noGrp="1"/>
          </p:cNvSpPr>
          <p:nvPr>
            <p:ph idx="1"/>
          </p:nvPr>
        </p:nvSpPr>
        <p:spPr>
          <a:xfrm>
            <a:off x="457200" y="1600200"/>
            <a:ext cx="8229600" cy="5257800"/>
          </a:xfrm>
        </p:spPr>
        <p:txBody>
          <a:bodyPr>
            <a:normAutofit fontScale="62500" lnSpcReduction="20000"/>
          </a:bodyPr>
          <a:lstStyle/>
          <a:p>
            <a:r>
              <a:rPr lang="en-NZ" dirty="0" smtClean="0"/>
              <a:t>Can’t suspend for criminal behaviour, but what about non-criminal behaviour?</a:t>
            </a:r>
          </a:p>
          <a:p>
            <a:endParaRPr lang="en-NZ" dirty="0"/>
          </a:p>
          <a:p>
            <a:r>
              <a:rPr lang="en-NZ" dirty="0" smtClean="0"/>
              <a:t>Not purely academic:</a:t>
            </a:r>
          </a:p>
          <a:p>
            <a:endParaRPr lang="en-NZ" dirty="0" smtClean="0"/>
          </a:p>
          <a:p>
            <a:pPr lvl="1"/>
            <a:r>
              <a:rPr lang="en-US" dirty="0"/>
              <a:t>May </a:t>
            </a:r>
            <a:r>
              <a:rPr lang="en-US" dirty="0" smtClean="0"/>
              <a:t>2015, Fiji: </a:t>
            </a:r>
            <a:r>
              <a:rPr lang="en-US" dirty="0" err="1" smtClean="0"/>
              <a:t>Ratu</a:t>
            </a:r>
            <a:r>
              <a:rPr lang="en-US" dirty="0" smtClean="0"/>
              <a:t> </a:t>
            </a:r>
            <a:r>
              <a:rPr lang="en-US" dirty="0" err="1"/>
              <a:t>Naiqama</a:t>
            </a:r>
            <a:r>
              <a:rPr lang="en-US" dirty="0"/>
              <a:t> </a:t>
            </a:r>
            <a:r>
              <a:rPr lang="en-US" dirty="0" err="1"/>
              <a:t>Lalabalavu</a:t>
            </a:r>
            <a:r>
              <a:rPr lang="en-US" dirty="0"/>
              <a:t> </a:t>
            </a:r>
            <a:r>
              <a:rPr lang="en-US" dirty="0" smtClean="0"/>
              <a:t>suspended 2 </a:t>
            </a:r>
            <a:r>
              <a:rPr lang="en-US" dirty="0"/>
              <a:t>years for making derogatory comments towards the Speaker during a political party meeting outside of parliament. </a:t>
            </a:r>
            <a:endParaRPr lang="en-US" dirty="0" smtClean="0"/>
          </a:p>
          <a:p>
            <a:pPr lvl="1"/>
            <a:r>
              <a:rPr lang="en-US" dirty="0" smtClean="0"/>
              <a:t>May 2014, Nauru: 3 members </a:t>
            </a:r>
            <a:r>
              <a:rPr lang="en-US" dirty="0"/>
              <a:t>of Parliament, </a:t>
            </a:r>
            <a:r>
              <a:rPr lang="en-US" dirty="0" smtClean="0"/>
              <a:t>suspended </a:t>
            </a:r>
            <a:r>
              <a:rPr lang="en-US" dirty="0"/>
              <a:t>until they </a:t>
            </a:r>
            <a:r>
              <a:rPr lang="en-US" dirty="0" err="1"/>
              <a:t>apologised</a:t>
            </a:r>
            <a:r>
              <a:rPr lang="en-US" dirty="0"/>
              <a:t> for ‘comments made in the foreign media… that detract from Nauru’s development goals.’ </a:t>
            </a:r>
            <a:endParaRPr lang="en-US" dirty="0" smtClean="0"/>
          </a:p>
          <a:p>
            <a:pPr lvl="1"/>
            <a:r>
              <a:rPr lang="en-US" dirty="0" smtClean="0"/>
              <a:t>1998, Fiji: </a:t>
            </a:r>
            <a:r>
              <a:rPr lang="en-US" dirty="0" err="1" smtClean="0"/>
              <a:t>Anand</a:t>
            </a:r>
            <a:r>
              <a:rPr lang="en-US" dirty="0" smtClean="0"/>
              <a:t> </a:t>
            </a:r>
            <a:r>
              <a:rPr lang="en-US" dirty="0" err="1" smtClean="0"/>
              <a:t>Babla</a:t>
            </a:r>
            <a:r>
              <a:rPr lang="en-US" dirty="0"/>
              <a:t>, was suspended for 2 sittings for speaking to the media about various government expenditures. The </a:t>
            </a:r>
            <a:r>
              <a:rPr lang="en-US" dirty="0" err="1"/>
              <a:t>Lalabalavu</a:t>
            </a:r>
            <a:r>
              <a:rPr lang="en-US" dirty="0"/>
              <a:t> suspension is in the process of being challenged in court. The recent </a:t>
            </a:r>
            <a:endParaRPr lang="en-US" dirty="0" smtClean="0"/>
          </a:p>
          <a:p>
            <a:pPr lvl="1"/>
            <a:endParaRPr lang="en-US" dirty="0"/>
          </a:p>
          <a:p>
            <a:pPr lvl="1"/>
            <a:r>
              <a:rPr lang="en-US" dirty="0" smtClean="0"/>
              <a:t>Nauru </a:t>
            </a:r>
            <a:r>
              <a:rPr lang="en-US" dirty="0"/>
              <a:t>suspensions and the suspension of </a:t>
            </a:r>
            <a:r>
              <a:rPr lang="en-US" dirty="0" err="1"/>
              <a:t>Babla</a:t>
            </a:r>
            <a:r>
              <a:rPr lang="en-US" dirty="0"/>
              <a:t> </a:t>
            </a:r>
            <a:r>
              <a:rPr lang="en-US" dirty="0" smtClean="0"/>
              <a:t>were upheld </a:t>
            </a:r>
            <a:r>
              <a:rPr lang="en-US" dirty="0"/>
              <a:t>by the courts as being constitutional.</a:t>
            </a:r>
            <a:r>
              <a:rPr lang="en-NZ" dirty="0" smtClean="0"/>
              <a:t> </a:t>
            </a:r>
          </a:p>
          <a:p>
            <a:pPr lvl="1"/>
            <a:endParaRPr lang="en-NZ" dirty="0"/>
          </a:p>
          <a:p>
            <a:r>
              <a:rPr lang="en-NZ" dirty="0" smtClean="0"/>
              <a:t>And should there be boundaries in respect of suspensions for behaviour within parliament?</a:t>
            </a:r>
          </a:p>
          <a:p>
            <a:endParaRPr lang="en-NZ" dirty="0"/>
          </a:p>
          <a:p>
            <a:endParaRPr lang="en-NZ" dirty="0" smtClean="0"/>
          </a:p>
          <a:p>
            <a:endParaRPr lang="en-NZ" dirty="0"/>
          </a:p>
          <a:p>
            <a:endParaRPr lang="en-N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a:t>
            </a:r>
            <a:r>
              <a:rPr lang="en-US" dirty="0" smtClean="0"/>
              <a:t>elationship between constitutional rights, parliament and the courts</a:t>
            </a:r>
            <a:endParaRPr lang="en-NZ"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NZ" dirty="0" smtClean="0"/>
              <a:t>Vanuatu courts are traditionally “reformist”</a:t>
            </a:r>
          </a:p>
          <a:p>
            <a:endParaRPr lang="en-NZ" dirty="0"/>
          </a:p>
          <a:p>
            <a:r>
              <a:rPr lang="en-NZ" dirty="0" err="1" smtClean="0"/>
              <a:t>Cf</a:t>
            </a:r>
            <a:r>
              <a:rPr lang="en-NZ" dirty="0" smtClean="0"/>
              <a:t> Nauru </a:t>
            </a:r>
            <a:r>
              <a:rPr lang="en-NZ" i="1" dirty="0" smtClean="0"/>
              <a:t>Scotty v </a:t>
            </a:r>
            <a:r>
              <a:rPr lang="en-NZ" i="1" dirty="0" err="1" smtClean="0"/>
              <a:t>Keke</a:t>
            </a:r>
            <a:r>
              <a:rPr lang="en-NZ" dirty="0" smtClean="0"/>
              <a:t>, where </a:t>
            </a:r>
            <a:r>
              <a:rPr lang="en-US" dirty="0" smtClean="0"/>
              <a:t>judges </a:t>
            </a:r>
            <a:r>
              <a:rPr lang="en-US" dirty="0"/>
              <a:t>in the </a:t>
            </a:r>
            <a:r>
              <a:rPr lang="en-US" i="1" dirty="0"/>
              <a:t>Scotty </a:t>
            </a:r>
            <a:r>
              <a:rPr lang="en-US" dirty="0"/>
              <a:t>case </a:t>
            </a:r>
            <a:r>
              <a:rPr lang="en-US" dirty="0" smtClean="0"/>
              <a:t>thought that </a:t>
            </a:r>
            <a:r>
              <a:rPr lang="en-US" dirty="0"/>
              <a:t>the judge in </a:t>
            </a:r>
            <a:r>
              <a:rPr lang="en-US" i="1" dirty="0" err="1"/>
              <a:t>Boedoro</a:t>
            </a:r>
            <a:r>
              <a:rPr lang="en-US" i="1" dirty="0"/>
              <a:t> </a:t>
            </a:r>
            <a:r>
              <a:rPr lang="en-US" dirty="0"/>
              <a:t>had not considered whether the court has the power to enquire into matters of internal procedure of Parliament</a:t>
            </a:r>
            <a:r>
              <a:rPr lang="en-US" dirty="0" smtClean="0"/>
              <a:t>.</a:t>
            </a:r>
          </a:p>
          <a:p>
            <a:endParaRPr lang="en-US" dirty="0"/>
          </a:p>
          <a:p>
            <a:pPr lvl="1"/>
            <a:r>
              <a:rPr lang="en-US" i="1" dirty="0"/>
              <a:t>We respectfully take note of the robust approach adopted by the Supreme Court of Vanuatu but are not minded to do likewise. In our respectful opinion, the legal and parliamentary traditions of Vanuatu appear to have evolved somewhat differently from the pattern here in Nauru. No consideration appears to have been given in the learned Judge's decision to the prerogatives of Parliament to deal with matters of internal procedure as per Article 90 of the Nauru Constitution and sections 21 and 26 of the Act. Neither does it appear there were arguments by the parties in that regard. In our respectful view, the purported breach of the Petitioners' rights which were determined by </a:t>
            </a:r>
            <a:r>
              <a:rPr lang="en-US" i="1" dirty="0" err="1"/>
              <a:t>Saksak</a:t>
            </a:r>
            <a:r>
              <a:rPr lang="en-US" i="1" dirty="0"/>
              <a:t> J and which the Plaintiffs similarly assert before us Court have to be considered in that context.</a:t>
            </a:r>
            <a:endParaRPr lang="en-NZ" i="1" dirty="0" smtClean="0"/>
          </a:p>
          <a:p>
            <a:endParaRPr lang="en-NZ" dirty="0"/>
          </a:p>
          <a:p>
            <a:endParaRPr lang="en-NZ"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1644</Words>
  <Application>Microsoft Office PowerPoint</Application>
  <PresentationFormat>On-screen Show (4:3)</PresentationFormat>
  <Paragraphs>113</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Courts as a check on Parliament?</vt:lpstr>
      <vt:lpstr>Overview</vt:lpstr>
      <vt:lpstr>Issues at S Ct</vt:lpstr>
      <vt:lpstr>Decision</vt:lpstr>
      <vt:lpstr>Decision continued</vt:lpstr>
      <vt:lpstr>Decision continued</vt:lpstr>
      <vt:lpstr>Some questions</vt:lpstr>
      <vt:lpstr>Boundaries for suspending a member for behaviour outside of parliament?</vt:lpstr>
      <vt:lpstr>Relationship between constitutional rights, parliament and the courts</vt:lpstr>
      <vt:lpstr>Vanuatu Supreme Court as Reformist Court, with limits </vt:lpstr>
      <vt:lpstr>Reformist court continued</vt:lpstr>
      <vt:lpstr>Reformist court continued</vt:lpstr>
      <vt:lpstr>Has Boedoro extended court’s power?</vt:lpstr>
      <vt:lpstr>To what extent can the courts get involved in politics?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Courts as a check on Parliament?</dc:title>
  <dc:creator>jowitt</dc:creator>
  <cp:lastModifiedBy>jowitt</cp:lastModifiedBy>
  <cp:revision>6</cp:revision>
  <dcterms:created xsi:type="dcterms:W3CDTF">2016-11-24T18:34:03Z</dcterms:created>
  <dcterms:modified xsi:type="dcterms:W3CDTF">2016-11-24T19:39:52Z</dcterms:modified>
</cp:coreProperties>
</file>