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256" r:id="rId2"/>
    <p:sldId id="271" r:id="rId3"/>
    <p:sldId id="270" r:id="rId4"/>
    <p:sldId id="276" r:id="rId5"/>
    <p:sldId id="283" r:id="rId6"/>
    <p:sldId id="281" r:id="rId7"/>
    <p:sldId id="282" r:id="rId8"/>
    <p:sldId id="293" r:id="rId9"/>
    <p:sldId id="284" r:id="rId10"/>
    <p:sldId id="289" r:id="rId11"/>
    <p:sldId id="290" r:id="rId12"/>
    <p:sldId id="286" r:id="rId13"/>
    <p:sldId id="291" r:id="rId14"/>
    <p:sldId id="259" r:id="rId15"/>
    <p:sldId id="2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of times Part is amended</c:v>
                </c:pt>
              </c:strCache>
            </c:strRef>
          </c:tx>
          <c:spPr>
            <a:solidFill>
              <a:schemeClr val="accent1"/>
            </a:solidFill>
            <a:ln>
              <a:noFill/>
            </a:ln>
            <a:effectLst/>
          </c:spPr>
          <c:invertIfNegative val="0"/>
          <c:cat>
            <c:strRef>
              <c:f>Sheet1!$A$2:$A$13</c:f>
              <c:strCache>
                <c:ptCount val="12"/>
                <c:pt idx="0">
                  <c:v>Part 1 - Preliminaries</c:v>
                </c:pt>
                <c:pt idx="1">
                  <c:v>Part 2 - Fundamental Rights</c:v>
                </c:pt>
                <c:pt idx="2">
                  <c:v>Part 3 - Head of State</c:v>
                </c:pt>
                <c:pt idx="3">
                  <c:v>Part 4 - Executive</c:v>
                </c:pt>
                <c:pt idx="4">
                  <c:v>Part 5 - Parliament</c:v>
                </c:pt>
                <c:pt idx="5">
                  <c:v>Part 6 - Judiciary</c:v>
                </c:pt>
                <c:pt idx="6">
                  <c:v>Part 7 - Public Service</c:v>
                </c:pt>
                <c:pt idx="7">
                  <c:v>Part 8 - Finance</c:v>
                </c:pt>
                <c:pt idx="8">
                  <c:v>Part 9 - Land and Titles</c:v>
                </c:pt>
                <c:pt idx="9">
                  <c:v>Part 10 - Emergency Powers</c:v>
                </c:pt>
                <c:pt idx="10">
                  <c:v>Part 11 - General &amp; Miscellaneous</c:v>
                </c:pt>
                <c:pt idx="11">
                  <c:v>Part 12 - Transitional</c:v>
                </c:pt>
              </c:strCache>
            </c:strRef>
          </c:cat>
          <c:val>
            <c:numRef>
              <c:f>Sheet1!$B$2:$B$13</c:f>
              <c:numCache>
                <c:formatCode>General</c:formatCode>
                <c:ptCount val="12"/>
                <c:pt idx="0">
                  <c:v>1</c:v>
                </c:pt>
                <c:pt idx="1">
                  <c:v>3</c:v>
                </c:pt>
                <c:pt idx="2">
                  <c:v>4</c:v>
                </c:pt>
                <c:pt idx="3">
                  <c:v>4</c:v>
                </c:pt>
                <c:pt idx="4">
                  <c:v>6</c:v>
                </c:pt>
                <c:pt idx="5">
                  <c:v>2</c:v>
                </c:pt>
                <c:pt idx="6">
                  <c:v>8</c:v>
                </c:pt>
                <c:pt idx="7">
                  <c:v>4</c:v>
                </c:pt>
                <c:pt idx="8">
                  <c:v>0</c:v>
                </c:pt>
                <c:pt idx="9">
                  <c:v>0</c:v>
                </c:pt>
                <c:pt idx="10">
                  <c:v>0</c:v>
                </c:pt>
                <c:pt idx="11">
                  <c:v>0</c:v>
                </c:pt>
              </c:numCache>
            </c:numRef>
          </c:val>
          <c:extLst>
            <c:ext xmlns:c16="http://schemas.microsoft.com/office/drawing/2014/chart" uri="{C3380CC4-5D6E-409C-BE32-E72D297353CC}">
              <c16:uniqueId val="{00000000-A4ED-4F6F-8096-9CE7DCA24B21}"/>
            </c:ext>
          </c:extLst>
        </c:ser>
        <c:ser>
          <c:idx val="1"/>
          <c:order val="1"/>
          <c:tx>
            <c:strRef>
              <c:f>Sheet1!$C$1</c:f>
              <c:strCache>
                <c:ptCount val="1"/>
                <c:pt idx="0">
                  <c:v>Part - Ref to Custom</c:v>
                </c:pt>
              </c:strCache>
            </c:strRef>
          </c:tx>
          <c:spPr>
            <a:solidFill>
              <a:schemeClr val="accent2"/>
            </a:solidFill>
            <a:ln>
              <a:noFill/>
            </a:ln>
            <a:effectLst/>
          </c:spPr>
          <c:invertIfNegative val="0"/>
          <c:cat>
            <c:strRef>
              <c:f>Sheet1!$A$2:$A$13</c:f>
              <c:strCache>
                <c:ptCount val="12"/>
                <c:pt idx="0">
                  <c:v>Part 1 - Preliminaries</c:v>
                </c:pt>
                <c:pt idx="1">
                  <c:v>Part 2 - Fundamental Rights</c:v>
                </c:pt>
                <c:pt idx="2">
                  <c:v>Part 3 - Head of State</c:v>
                </c:pt>
                <c:pt idx="3">
                  <c:v>Part 4 - Executive</c:v>
                </c:pt>
                <c:pt idx="4">
                  <c:v>Part 5 - Parliament</c:v>
                </c:pt>
                <c:pt idx="5">
                  <c:v>Part 6 - Judiciary</c:v>
                </c:pt>
                <c:pt idx="6">
                  <c:v>Part 7 - Public Service</c:v>
                </c:pt>
                <c:pt idx="7">
                  <c:v>Part 8 - Finance</c:v>
                </c:pt>
                <c:pt idx="8">
                  <c:v>Part 9 - Land and Titles</c:v>
                </c:pt>
                <c:pt idx="9">
                  <c:v>Part 10 - Emergency Powers</c:v>
                </c:pt>
                <c:pt idx="10">
                  <c:v>Part 11 - General &amp; Miscellaneous</c:v>
                </c:pt>
                <c:pt idx="11">
                  <c:v>Part 12 - Transitional</c:v>
                </c:pt>
              </c:strCache>
            </c:strRef>
          </c:cat>
          <c:val>
            <c:numRef>
              <c:f>Sheet1!$C$2:$C$13</c:f>
              <c:numCache>
                <c:formatCode>General</c:formatCode>
                <c:ptCount val="12"/>
                <c:pt idx="0">
                  <c:v>1</c:v>
                </c:pt>
                <c:pt idx="4">
                  <c:v>1</c:v>
                </c:pt>
                <c:pt idx="8">
                  <c:v>1</c:v>
                </c:pt>
                <c:pt idx="10">
                  <c:v>1</c:v>
                </c:pt>
              </c:numCache>
            </c:numRef>
          </c:val>
          <c:extLst>
            <c:ext xmlns:c16="http://schemas.microsoft.com/office/drawing/2014/chart" uri="{C3380CC4-5D6E-409C-BE32-E72D297353CC}">
              <c16:uniqueId val="{00000001-A4ED-4F6F-8096-9CE7DCA24B21}"/>
            </c:ext>
          </c:extLst>
        </c:ser>
        <c:ser>
          <c:idx val="2"/>
          <c:order val="2"/>
          <c:tx>
            <c:strRef>
              <c:f>Sheet1!$D$1</c:f>
              <c:strCache>
                <c:ptCount val="1"/>
                <c:pt idx="0">
                  <c:v>Column1</c:v>
                </c:pt>
              </c:strCache>
            </c:strRef>
          </c:tx>
          <c:spPr>
            <a:solidFill>
              <a:schemeClr val="accent3"/>
            </a:solidFill>
            <a:ln>
              <a:noFill/>
            </a:ln>
            <a:effectLst/>
          </c:spPr>
          <c:invertIfNegative val="0"/>
          <c:cat>
            <c:strRef>
              <c:f>Sheet1!$A$2:$A$13</c:f>
              <c:strCache>
                <c:ptCount val="12"/>
                <c:pt idx="0">
                  <c:v>Part 1 - Preliminaries</c:v>
                </c:pt>
                <c:pt idx="1">
                  <c:v>Part 2 - Fundamental Rights</c:v>
                </c:pt>
                <c:pt idx="2">
                  <c:v>Part 3 - Head of State</c:v>
                </c:pt>
                <c:pt idx="3">
                  <c:v>Part 4 - Executive</c:v>
                </c:pt>
                <c:pt idx="4">
                  <c:v>Part 5 - Parliament</c:v>
                </c:pt>
                <c:pt idx="5">
                  <c:v>Part 6 - Judiciary</c:v>
                </c:pt>
                <c:pt idx="6">
                  <c:v>Part 7 - Public Service</c:v>
                </c:pt>
                <c:pt idx="7">
                  <c:v>Part 8 - Finance</c:v>
                </c:pt>
                <c:pt idx="8">
                  <c:v>Part 9 - Land and Titles</c:v>
                </c:pt>
                <c:pt idx="9">
                  <c:v>Part 10 - Emergency Powers</c:v>
                </c:pt>
                <c:pt idx="10">
                  <c:v>Part 11 - General &amp; Miscellaneous</c:v>
                </c:pt>
                <c:pt idx="11">
                  <c:v>Part 12 - Transitional</c:v>
                </c:pt>
              </c:strCache>
            </c:strRef>
          </c:cat>
          <c:val>
            <c:numRef>
              <c:f>Sheet1!$D$2:$D$13</c:f>
            </c:numRef>
          </c:val>
          <c:extLst>
            <c:ext xmlns:c16="http://schemas.microsoft.com/office/drawing/2014/chart" uri="{C3380CC4-5D6E-409C-BE32-E72D297353CC}">
              <c16:uniqueId val="{00000002-A4ED-4F6F-8096-9CE7DCA24B21}"/>
            </c:ext>
          </c:extLst>
        </c:ser>
        <c:dLbls>
          <c:showLegendKey val="0"/>
          <c:showVal val="0"/>
          <c:showCatName val="0"/>
          <c:showSerName val="0"/>
          <c:showPercent val="0"/>
          <c:showBubbleSize val="0"/>
        </c:dLbls>
        <c:gapWidth val="219"/>
        <c:overlap val="-27"/>
        <c:axId val="374415048"/>
        <c:axId val="374415704"/>
      </c:barChart>
      <c:catAx>
        <c:axId val="37441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415704"/>
        <c:crosses val="autoZero"/>
        <c:auto val="1"/>
        <c:lblAlgn val="ctr"/>
        <c:lblOffset val="100"/>
        <c:noMultiLvlLbl val="0"/>
      </c:catAx>
      <c:valAx>
        <c:axId val="374415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41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0.07435</cdr:x>
      <cdr:y>0.18684</cdr:y>
    </cdr:from>
    <cdr:to>
      <cdr:x>1</cdr:x>
      <cdr:y>0.43899</cdr:y>
    </cdr:to>
    <cdr:sp macro="" textlink="">
      <cdr:nvSpPr>
        <cdr:cNvPr id="2" name="Title 1"/>
        <cdr:cNvSpPr>
          <a:spLocks xmlns:a="http://schemas.openxmlformats.org/drawingml/2006/main" noGrp="1"/>
        </cdr:cNvSpPr>
      </cdr:nvSpPr>
      <cdr:spPr>
        <a:xfrm xmlns:a="http://schemas.openxmlformats.org/drawingml/2006/main">
          <a:off x="546082" y="966137"/>
          <a:ext cx="6798734" cy="1303867"/>
        </a:xfrm>
        <a:prstGeom xmlns:a="http://schemas.openxmlformats.org/drawingml/2006/main" prst="rect">
          <a:avLst/>
        </a:prstGeom>
        <a:effectLst xmlns:a="http://schemas.openxmlformats.org/drawingml/2006/main"/>
      </cdr:spPr>
      <cdr:txBody>
        <a:bodyPr xmlns:a="http://schemas.openxmlformats.org/drawingml/2006/main" vert="horz" lIns="91440" tIns="45720" rIns="91440" bIns="45720" rtlCol="0" anchor="ctr">
          <a:normAutofit/>
        </a:bodyPr>
        <a:lstStyle xmlns:a="http://schemas.openxmlformats.org/drawingml/2006/main">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xmlns:a="http://schemas.openxmlformats.org/drawingml/2006/main">
          <a:endParaRPr lang="en-AU" dirty="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a:xfrm>
            <a:off x="1921934" y="5054602"/>
            <a:ext cx="4064860" cy="279400"/>
          </a:xfrm>
        </p:spPr>
        <p:txBody>
          <a:bodyPr/>
          <a:lstStyle/>
          <a:p>
            <a:endParaRPr lang="en-AU"/>
          </a:p>
        </p:txBody>
      </p:sp>
      <p:sp>
        <p:nvSpPr>
          <p:cNvPr id="6" name="Slide Number Placeholder 5"/>
          <p:cNvSpPr>
            <a:spLocks noGrp="1"/>
          </p:cNvSpPr>
          <p:nvPr>
            <p:ph type="sldNum" sz="quarter" idx="12"/>
          </p:nvPr>
        </p:nvSpPr>
        <p:spPr>
          <a:xfrm>
            <a:off x="6817317" y="5054602"/>
            <a:ext cx="413483" cy="279400"/>
          </a:xfrm>
        </p:spPr>
        <p:txBody>
          <a:bodyPr/>
          <a:lstStyle/>
          <a:p>
            <a:fld id="{9597044B-F008-493E-BA61-96A7B94320A8}" type="slidenum">
              <a:rPr lang="en-AU" smtClean="0"/>
              <a:t>‹#›</a:t>
            </a:fld>
            <a:endParaRPr lang="en-A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9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BA797D-C41F-40F7-869D-6F847873C105}" type="datetimeFigureOut">
              <a:rPr lang="en-US" smtClean="0"/>
              <a:t>11/22/2016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10731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12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65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2894548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326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43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71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7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182245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A797D-C41F-40F7-869D-6F847873C105}" type="datetimeFigureOut">
              <a:rPr lang="en-US" smtClean="0"/>
              <a:t>11/22/2016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97044B-F008-493E-BA61-96A7B94320A8}" type="slidenum">
              <a:rPr lang="en-AU" smtClean="0"/>
              <a:t>‹#›</a:t>
            </a:fld>
            <a:endParaRPr lang="en-A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07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A797D-C41F-40F7-869D-6F847873C105}" type="datetimeFigureOut">
              <a:rPr lang="en-US" smtClean="0"/>
              <a:t>11/22/2016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8032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A797D-C41F-40F7-869D-6F847873C105}" type="datetimeFigureOut">
              <a:rPr lang="en-US" smtClean="0"/>
              <a:t>11/22/2016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97044B-F008-493E-BA61-96A7B94320A8}" type="slidenum">
              <a:rPr lang="en-AU" smtClean="0"/>
              <a:t>‹#›</a:t>
            </a:fld>
            <a:endParaRPr lang="en-A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6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A797D-C41F-40F7-869D-6F847873C105}" type="datetimeFigureOut">
              <a:rPr lang="en-US" smtClean="0"/>
              <a:t>11/22/2016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97044B-F008-493E-BA61-96A7B94320A8}" type="slidenum">
              <a:rPr lang="en-AU" smtClean="0"/>
              <a:t>‹#›</a:t>
            </a:fld>
            <a:endParaRPr lang="en-A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52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A797D-C41F-40F7-869D-6F847873C105}" type="datetimeFigureOut">
              <a:rPr lang="en-US" smtClean="0"/>
              <a:t>11/22/2016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121396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BA797D-C41F-40F7-869D-6F847873C105}" type="datetimeFigureOut">
              <a:rPr lang="en-US" smtClean="0"/>
              <a:t>11/22/2016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97044B-F008-493E-BA61-96A7B94320A8}" type="slidenum">
              <a:rPr lang="en-AU" smtClean="0"/>
              <a:t>‹#›</a:t>
            </a:fld>
            <a:endParaRPr lang="en-A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53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BA797D-C41F-40F7-869D-6F847873C105}" type="datetimeFigureOut">
              <a:rPr lang="en-US" smtClean="0"/>
              <a:t>11/22/2016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97044B-F008-493E-BA61-96A7B94320A8}" type="slidenum">
              <a:rPr lang="en-AU" smtClean="0"/>
              <a:t>‹#›</a:t>
            </a:fld>
            <a:endParaRPr lang="en-AU"/>
          </a:p>
        </p:txBody>
      </p:sp>
    </p:spTree>
    <p:extLst>
      <p:ext uri="{BB962C8B-B14F-4D97-AF65-F5344CB8AC3E}">
        <p14:creationId xmlns:p14="http://schemas.microsoft.com/office/powerpoint/2010/main" val="342846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BA797D-C41F-40F7-869D-6F847873C105}" type="datetimeFigureOut">
              <a:rPr lang="en-US" smtClean="0"/>
              <a:t>11/22/2016</a:t>
            </a:fld>
            <a:endParaRPr lang="en-A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97044B-F008-493E-BA61-96A7B94320A8}" type="slidenum">
              <a:rPr lang="en-AU" smtClean="0"/>
              <a:t>‹#›</a:t>
            </a:fld>
            <a:endParaRPr lang="en-AU"/>
          </a:p>
        </p:txBody>
      </p:sp>
    </p:spTree>
    <p:extLst>
      <p:ext uri="{BB962C8B-B14F-4D97-AF65-F5344CB8AC3E}">
        <p14:creationId xmlns:p14="http://schemas.microsoft.com/office/powerpoint/2010/main" val="154125270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Samoa’s Constitution – the limited references to Samoan custom</a:t>
            </a:r>
          </a:p>
        </p:txBody>
      </p:sp>
      <p:sp>
        <p:nvSpPr>
          <p:cNvPr id="3" name="Subtitle 2"/>
          <p:cNvSpPr>
            <a:spLocks noGrp="1"/>
          </p:cNvSpPr>
          <p:nvPr>
            <p:ph type="subTitle" idx="1"/>
          </p:nvPr>
        </p:nvSpPr>
        <p:spPr/>
        <p:txBody>
          <a:bodyPr>
            <a:normAutofit lnSpcReduction="10000"/>
          </a:bodyPr>
          <a:lstStyle/>
          <a:p>
            <a:r>
              <a:rPr lang="en-AU" sz="1900" dirty="0" err="1"/>
              <a:t>Telei’ai</a:t>
            </a:r>
            <a:r>
              <a:rPr lang="en-AU" sz="1900" dirty="0"/>
              <a:t> Dr. </a:t>
            </a:r>
            <a:r>
              <a:rPr lang="en-AU" sz="1900" dirty="0" err="1"/>
              <a:t>Lalotoa</a:t>
            </a:r>
            <a:r>
              <a:rPr lang="en-AU" sz="1900" dirty="0"/>
              <a:t> </a:t>
            </a:r>
            <a:r>
              <a:rPr lang="en-AU" sz="1900" dirty="0" err="1"/>
              <a:t>Mulitalo</a:t>
            </a:r>
            <a:endParaRPr lang="en-AU" sz="1900" dirty="0"/>
          </a:p>
          <a:p>
            <a:r>
              <a:rPr lang="en-AU" sz="1900" b="1" dirty="0"/>
              <a:t>PACIFIC CONSTITUTIONS RESEARCH NETWORK CONFERENCE 23-25 Nov 2016, USP </a:t>
            </a:r>
            <a:r>
              <a:rPr lang="en-AU" sz="1900" b="1" dirty="0" err="1"/>
              <a:t>Emalus</a:t>
            </a:r>
            <a:r>
              <a:rPr lang="en-AU" sz="1900" b="1" dirty="0"/>
              <a:t> Campus Vanuatu</a:t>
            </a:r>
            <a:endParaRPr lang="en-AU" sz="1900" dirty="0"/>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713463"/>
          </a:xfrm>
        </p:spPr>
        <p:txBody>
          <a:bodyPr>
            <a:normAutofit fontScale="90000"/>
          </a:bodyPr>
          <a:lstStyle/>
          <a:p>
            <a:r>
              <a:rPr lang="en-AU" b="1" dirty="0"/>
              <a:t>Custom  in  the  Electoral  Act  (</a:t>
            </a:r>
            <a:r>
              <a:rPr lang="en-AU" b="1" i="1" dirty="0"/>
              <a:t>amendments  up  to  2015</a:t>
            </a:r>
            <a:r>
              <a:rPr lang="en-AU" b="1" dirty="0"/>
              <a:t>)</a:t>
            </a:r>
          </a:p>
        </p:txBody>
      </p:sp>
      <p:sp>
        <p:nvSpPr>
          <p:cNvPr id="3" name="Content Placeholder 2"/>
          <p:cNvSpPr>
            <a:spLocks noGrp="1"/>
          </p:cNvSpPr>
          <p:nvPr>
            <p:ph idx="1"/>
          </p:nvPr>
        </p:nvSpPr>
        <p:spPr>
          <a:xfrm>
            <a:off x="539552" y="1988841"/>
            <a:ext cx="7776864" cy="4320480"/>
          </a:xfrm>
        </p:spPr>
        <p:txBody>
          <a:bodyPr>
            <a:normAutofit fontScale="92500" lnSpcReduction="20000"/>
          </a:bodyPr>
          <a:lstStyle/>
          <a:p>
            <a:pPr marL="681228" lvl="0" indent="-571500">
              <a:buFont typeface="+mj-lt"/>
              <a:buAutoNum type="romanLcPeriod"/>
            </a:pPr>
            <a:r>
              <a:rPr lang="en-NZ" b="1" dirty="0"/>
              <a:t>(</a:t>
            </a:r>
            <a:r>
              <a:rPr lang="en-NZ" b="1" i="1" dirty="0" err="1"/>
              <a:t>O’o</a:t>
            </a:r>
            <a:r>
              <a:rPr lang="en-NZ" b="1" i="1" dirty="0"/>
              <a:t> ma </a:t>
            </a:r>
            <a:r>
              <a:rPr lang="en-NZ" b="1" i="1" dirty="0" err="1"/>
              <a:t>momoli</a:t>
            </a:r>
            <a:r>
              <a:rPr lang="en-NZ" b="1" dirty="0"/>
              <a:t>)</a:t>
            </a:r>
            <a:r>
              <a:rPr lang="en-NZ" dirty="0"/>
              <a:t> Gift giving, reciprocity -v- bribery, treating, corrupt practice</a:t>
            </a:r>
            <a:endParaRPr lang="en-AU" dirty="0"/>
          </a:p>
          <a:p>
            <a:pPr marL="681228" lvl="0" indent="-571500">
              <a:buFont typeface="+mj-lt"/>
              <a:buAutoNum type="romanLcPeriod"/>
            </a:pPr>
            <a:r>
              <a:rPr lang="en-NZ" b="1" i="1" dirty="0" err="1"/>
              <a:t>Tautua</a:t>
            </a:r>
            <a:r>
              <a:rPr lang="en-NZ" b="1" i="1" dirty="0"/>
              <a:t> </a:t>
            </a:r>
            <a:r>
              <a:rPr lang="en-NZ" b="1" i="1" dirty="0" err="1"/>
              <a:t>fa’aauau</a:t>
            </a:r>
            <a:r>
              <a:rPr lang="en-NZ" dirty="0"/>
              <a:t> (traditional service or assistance) -v- bribery, treating</a:t>
            </a:r>
            <a:endParaRPr lang="en-AU" dirty="0"/>
          </a:p>
          <a:p>
            <a:pPr marL="681228" lvl="0" indent="-571500">
              <a:buFont typeface="+mj-lt"/>
              <a:buAutoNum type="romanLcPeriod"/>
            </a:pPr>
            <a:r>
              <a:rPr lang="en-NZ" b="1" i="1" dirty="0" err="1"/>
              <a:t>Monotaga</a:t>
            </a:r>
            <a:r>
              <a:rPr lang="en-NZ" dirty="0"/>
              <a:t> (village services) candidacy criteria</a:t>
            </a:r>
            <a:r>
              <a:rPr lang="en-AU" dirty="0"/>
              <a:t>  - the compulsory service, assistance or contribution (such as, contribution in form of cash, kind or goods) rendered for customary, traditional or religious activities, events, function or similar purposes pursuant to the customs of a particular village;</a:t>
            </a:r>
          </a:p>
          <a:p>
            <a:pPr marL="681228" lvl="0" indent="-571500">
              <a:buFont typeface="+mj-lt"/>
              <a:buAutoNum type="romanLcPeriod"/>
            </a:pPr>
            <a:r>
              <a:rPr lang="en-AU" b="1" i="1" dirty="0"/>
              <a:t>Village  Service  means</a:t>
            </a:r>
            <a:r>
              <a:rPr lang="en-AU" dirty="0"/>
              <a:t>  -- </a:t>
            </a:r>
            <a:r>
              <a:rPr lang="en-AU" dirty="0" err="1"/>
              <a:t>monotaga</a:t>
            </a:r>
            <a:r>
              <a:rPr lang="en-AU" dirty="0"/>
              <a:t> rendered by a candidate in respect of one or more of his or her Matai titles within the territorial constituency in which the candidate intends to stand as a candidate; </a:t>
            </a:r>
          </a:p>
        </p:txBody>
      </p:sp>
    </p:spTree>
    <p:extLst>
      <p:ext uri="{BB962C8B-B14F-4D97-AF65-F5344CB8AC3E}">
        <p14:creationId xmlns:p14="http://schemas.microsoft.com/office/powerpoint/2010/main" val="376574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412777"/>
            <a:ext cx="6798736" cy="4522356"/>
          </a:xfrm>
        </p:spPr>
        <p:txBody>
          <a:bodyPr>
            <a:normAutofit/>
          </a:bodyPr>
          <a:lstStyle/>
          <a:p>
            <a:pPr algn="ctr"/>
            <a:endParaRPr lang="en-AU" sz="3600" b="1" dirty="0"/>
          </a:p>
          <a:p>
            <a:pPr algn="ctr"/>
            <a:endParaRPr lang="en-AU" sz="3600" b="1" dirty="0"/>
          </a:p>
          <a:p>
            <a:pPr marL="0" indent="0" algn="ctr">
              <a:buNone/>
            </a:pPr>
            <a:r>
              <a:rPr lang="en-AU" sz="3600" b="1" dirty="0"/>
              <a:t>D.  Proposed  Constitution  Amendment</a:t>
            </a:r>
            <a:endParaRPr lang="en-AU" sz="3600" b="1" dirty="0"/>
          </a:p>
        </p:txBody>
      </p:sp>
    </p:spTree>
    <p:extLst>
      <p:ext uri="{BB962C8B-B14F-4D97-AF65-F5344CB8AC3E}">
        <p14:creationId xmlns:p14="http://schemas.microsoft.com/office/powerpoint/2010/main" val="172196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41455"/>
          </a:xfrm>
        </p:spPr>
        <p:txBody>
          <a:bodyPr>
            <a:normAutofit fontScale="90000"/>
          </a:bodyPr>
          <a:lstStyle/>
          <a:p>
            <a:r>
              <a:rPr lang="en-AU" b="1" dirty="0"/>
              <a:t>Proposed  Constitution Amendment</a:t>
            </a:r>
          </a:p>
        </p:txBody>
      </p:sp>
      <p:sp>
        <p:nvSpPr>
          <p:cNvPr id="3" name="Content Placeholder 2"/>
          <p:cNvSpPr>
            <a:spLocks noGrp="1"/>
          </p:cNvSpPr>
          <p:nvPr>
            <p:ph idx="1"/>
          </p:nvPr>
        </p:nvSpPr>
        <p:spPr>
          <a:xfrm>
            <a:off x="1176865" y="1772816"/>
            <a:ext cx="6798736" cy="4536503"/>
          </a:xfrm>
        </p:spPr>
        <p:txBody>
          <a:bodyPr>
            <a:normAutofit fontScale="92500" lnSpcReduction="10000"/>
          </a:bodyPr>
          <a:lstStyle/>
          <a:p>
            <a:r>
              <a:rPr lang="en-AU" dirty="0"/>
              <a:t>Recognises  customs and usages as ‘law’ under Article 111 of the</a:t>
            </a:r>
            <a:r>
              <a:rPr lang="en-AU" i="1" dirty="0"/>
              <a:t> Constitution of Samoa 1962</a:t>
            </a:r>
            <a:r>
              <a:rPr lang="en-AU" dirty="0"/>
              <a:t> (Samoa)  re:  court decisions; empowers the courts to take account of Samoan customs from the commencement of proceedings  and  not  at sentencing  only; give due regard to the preamble of the Constitution, all still within the scope of the Constitution. This can be done by inserting the following after article 81 of the Constitution.</a:t>
            </a:r>
          </a:p>
          <a:p>
            <a:r>
              <a:rPr lang="en-AU" dirty="0"/>
              <a:t>		</a:t>
            </a:r>
            <a:r>
              <a:rPr lang="en-AU" b="1" i="1" dirty="0"/>
              <a:t>81A. Judicial Guidance</a:t>
            </a:r>
            <a:r>
              <a:rPr lang="en-AU" dirty="0"/>
              <a:t> – Subject to the provisions 		of this Constitution, custom must be taken into 			account in all courts of Samoa.</a:t>
            </a:r>
          </a:p>
          <a:p>
            <a:r>
              <a:rPr lang="en-AU" dirty="0"/>
              <a:t>Other judicial guides such as codes and </a:t>
            </a:r>
            <a:r>
              <a:rPr lang="en-AU" dirty="0" err="1"/>
              <a:t>benchbooks</a:t>
            </a:r>
            <a:r>
              <a:rPr lang="en-AU" dirty="0"/>
              <a:t> must be developed in line with this provision.</a:t>
            </a:r>
          </a:p>
          <a:p>
            <a:endParaRPr lang="en-AU" dirty="0"/>
          </a:p>
        </p:txBody>
      </p:sp>
    </p:spTree>
    <p:extLst>
      <p:ext uri="{BB962C8B-B14F-4D97-AF65-F5344CB8AC3E}">
        <p14:creationId xmlns:p14="http://schemas.microsoft.com/office/powerpoint/2010/main" val="145602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764704"/>
            <a:ext cx="6798736" cy="5400599"/>
          </a:xfrm>
        </p:spPr>
        <p:txBody>
          <a:bodyPr>
            <a:normAutofit/>
          </a:bodyPr>
          <a:lstStyle/>
          <a:p>
            <a:pPr marL="0" indent="0">
              <a:buNone/>
            </a:pPr>
            <a:r>
              <a:rPr lang="en-AU" dirty="0"/>
              <a:t>See  - section 11, Clause XI of the Constitution of the Federated States of Micronesia (FSM).  It provides that </a:t>
            </a:r>
            <a:endParaRPr lang="en-AU" b="1" i="1" dirty="0"/>
          </a:p>
          <a:p>
            <a:pPr marL="457200" lvl="1" indent="0">
              <a:buNone/>
            </a:pPr>
            <a:endParaRPr lang="en-AU" b="1" i="1" dirty="0"/>
          </a:p>
          <a:p>
            <a:pPr marL="457200" lvl="1" indent="0">
              <a:buNone/>
            </a:pPr>
            <a:r>
              <a:rPr lang="en-AU" b="1" i="1" dirty="0"/>
              <a:t>‘Court decisions shall be consistent with this Constitution, Micronesian customs and traditions, and the social and geographical configuration of Micronesia’</a:t>
            </a:r>
            <a:r>
              <a:rPr lang="en-AU" dirty="0"/>
              <a:t>. </a:t>
            </a:r>
          </a:p>
          <a:p>
            <a:pPr marL="0" indent="0">
              <a:buNone/>
            </a:pPr>
            <a:r>
              <a:rPr lang="en-AU" dirty="0"/>
              <a:t>Other states of the FSM incorporated similar constitutional provisions into the national Constitution. This clause has played a role in bridging the gap between the customary laws of Micronesia and the introduced laws allowing parties to present customary evidence to prove their claim.</a:t>
            </a:r>
            <a:endParaRPr lang="en-AU" dirty="0"/>
          </a:p>
        </p:txBody>
      </p:sp>
    </p:spTree>
    <p:extLst>
      <p:ext uri="{BB962C8B-B14F-4D97-AF65-F5344CB8AC3E}">
        <p14:creationId xmlns:p14="http://schemas.microsoft.com/office/powerpoint/2010/main" val="4059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340769"/>
            <a:ext cx="6798736" cy="4594364"/>
          </a:xfrm>
        </p:spPr>
        <p:txBody>
          <a:bodyPr/>
          <a:lstStyle/>
          <a:p>
            <a:pPr algn="ctr"/>
            <a:endParaRPr lang="en-AU" b="1" dirty="0"/>
          </a:p>
          <a:p>
            <a:pPr algn="ctr"/>
            <a:endParaRPr lang="en-AU" b="1" dirty="0"/>
          </a:p>
          <a:p>
            <a:pPr algn="ctr"/>
            <a:r>
              <a:rPr lang="en-AU" sz="4400" b="1" dirty="0"/>
              <a:t>FAAFETAI  LAVA!!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Abstract</a:t>
            </a:r>
          </a:p>
        </p:txBody>
      </p:sp>
      <p:sp>
        <p:nvSpPr>
          <p:cNvPr id="3" name="Content Placeholder 2"/>
          <p:cNvSpPr>
            <a:spLocks noGrp="1"/>
          </p:cNvSpPr>
          <p:nvPr>
            <p:ph idx="1"/>
          </p:nvPr>
        </p:nvSpPr>
        <p:spPr/>
        <p:txBody>
          <a:bodyPr>
            <a:normAutofit fontScale="62500" lnSpcReduction="20000"/>
          </a:bodyPr>
          <a:lstStyle/>
          <a:p>
            <a:r>
              <a:rPr lang="en-AU" dirty="0"/>
              <a:t>By 2015, the Constitution of Samoa had been amended by a total of 18 Constitutional Amendment Acts. None of the 18 Amendment Acts extended the very limited recognition currently afforded to customs by the Constitution. This is despite aspirations for the Samoan customary system to be recognised on the same level as that of the state legal system. </a:t>
            </a:r>
          </a:p>
          <a:p>
            <a:r>
              <a:rPr lang="en-AU" dirty="0"/>
              <a:t>Focussing on Samoa, this presentation discusses how Parliament has, through recently enacted legislation, attempted to give some recognition to customs and customary institutions, within the scope of the Constitution. </a:t>
            </a:r>
          </a:p>
          <a:p>
            <a:r>
              <a:rPr lang="en-AU" dirty="0"/>
              <a:t>Although this is in some way positive for customs, this presentation argues that unless the Constitution itself is amended specifically to give more recognition to customs, the restricted scope permitted by the Constitution will continue to marginalise customs. </a:t>
            </a:r>
          </a:p>
          <a:p>
            <a:r>
              <a:rPr lang="en-AU" dirty="0"/>
              <a:t>The presentation will conclude with some suggestions to address this dilemma.</a:t>
            </a:r>
          </a:p>
          <a:p>
            <a:endParaRPr lang="en-AU" dirty="0"/>
          </a:p>
        </p:txBody>
      </p:sp>
    </p:spTree>
    <p:extLst>
      <p:ext uri="{BB962C8B-B14F-4D97-AF65-F5344CB8AC3E}">
        <p14:creationId xmlns:p14="http://schemas.microsoft.com/office/powerpoint/2010/main" val="11556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Outline</a:t>
            </a:r>
          </a:p>
        </p:txBody>
      </p:sp>
      <p:sp>
        <p:nvSpPr>
          <p:cNvPr id="3" name="Content Placeholder 2"/>
          <p:cNvSpPr>
            <a:spLocks noGrp="1"/>
          </p:cNvSpPr>
          <p:nvPr>
            <p:ph idx="1"/>
          </p:nvPr>
        </p:nvSpPr>
        <p:spPr/>
        <p:txBody>
          <a:bodyPr/>
          <a:lstStyle/>
          <a:p>
            <a:pPr marL="457200" indent="-457200">
              <a:buFont typeface="+mj-lt"/>
              <a:buAutoNum type="alphaUcPeriod"/>
            </a:pPr>
            <a:r>
              <a:rPr lang="en-AU" dirty="0"/>
              <a:t>The 4 constitutional references to custom</a:t>
            </a:r>
          </a:p>
          <a:p>
            <a:pPr marL="457200" indent="-457200">
              <a:buFont typeface="+mj-lt"/>
              <a:buAutoNum type="alphaUcPeriod"/>
            </a:pPr>
            <a:r>
              <a:rPr lang="en-AU" dirty="0"/>
              <a:t>Emphasis of constitutional amendments since 1962 independence</a:t>
            </a:r>
          </a:p>
          <a:p>
            <a:pPr marL="457200" indent="-457200">
              <a:buFont typeface="+mj-lt"/>
              <a:buAutoNum type="alphaUcPeriod"/>
            </a:pPr>
            <a:r>
              <a:rPr lang="en-AU" dirty="0"/>
              <a:t>Art 44 re MPs to be from villages, and amendments to the Electoral Act (</a:t>
            </a:r>
            <a:r>
              <a:rPr lang="en-AU" i="1" dirty="0"/>
              <a:t>for </a:t>
            </a:r>
            <a:r>
              <a:rPr lang="en-AU" i="1" dirty="0" err="1"/>
              <a:t>monotaga</a:t>
            </a:r>
            <a:r>
              <a:rPr lang="en-AU" i="1" dirty="0"/>
              <a:t>, </a:t>
            </a:r>
            <a:r>
              <a:rPr lang="en-AU" i="1" dirty="0" err="1"/>
              <a:t>tautua</a:t>
            </a:r>
            <a:r>
              <a:rPr lang="en-AU" i="1" dirty="0"/>
              <a:t> </a:t>
            </a:r>
            <a:r>
              <a:rPr lang="en-AU" i="1" dirty="0" err="1"/>
              <a:t>faaauau</a:t>
            </a:r>
            <a:r>
              <a:rPr lang="en-AU" i="1" dirty="0"/>
              <a:t> </a:t>
            </a:r>
            <a:r>
              <a:rPr lang="en-AU" i="1" dirty="0" err="1"/>
              <a:t>etc</a:t>
            </a:r>
            <a:r>
              <a:rPr lang="en-AU" dirty="0"/>
              <a:t>) </a:t>
            </a:r>
          </a:p>
          <a:p>
            <a:pPr marL="457200" indent="-457200">
              <a:buFont typeface="+mj-lt"/>
              <a:buAutoNum type="alphaUcPeriod"/>
            </a:pPr>
            <a:r>
              <a:rPr lang="en-AU" dirty="0"/>
              <a:t>Proposed Constitutional Amendment </a:t>
            </a:r>
          </a:p>
        </p:txBody>
      </p:sp>
    </p:spTree>
    <p:extLst>
      <p:ext uri="{BB962C8B-B14F-4D97-AF65-F5344CB8AC3E}">
        <p14:creationId xmlns:p14="http://schemas.microsoft.com/office/powerpoint/2010/main" val="224453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A. Constitutional References to  Custom</a:t>
            </a:r>
          </a:p>
        </p:txBody>
      </p:sp>
      <p:sp>
        <p:nvSpPr>
          <p:cNvPr id="3" name="Content Placeholder 2"/>
          <p:cNvSpPr>
            <a:spLocks noGrp="1"/>
          </p:cNvSpPr>
          <p:nvPr>
            <p:ph idx="1"/>
          </p:nvPr>
        </p:nvSpPr>
        <p:spPr>
          <a:xfrm>
            <a:off x="827584" y="2348881"/>
            <a:ext cx="7560839" cy="3960440"/>
          </a:xfrm>
        </p:spPr>
        <p:txBody>
          <a:bodyPr>
            <a:normAutofit fontScale="70000" lnSpcReduction="20000"/>
          </a:bodyPr>
          <a:lstStyle/>
          <a:p>
            <a:pPr marL="457200" indent="-457200">
              <a:buFont typeface="+mj-lt"/>
              <a:buAutoNum type="arabicParenR"/>
            </a:pPr>
            <a:r>
              <a:rPr lang="en-US" b="1" dirty="0"/>
              <a:t>Preamble – </a:t>
            </a:r>
            <a:r>
              <a:rPr lang="en-AU" b="1" dirty="0"/>
              <a:t>WHEREAS </a:t>
            </a:r>
            <a:r>
              <a:rPr lang="en-AU" dirty="0"/>
              <a:t>the Leaders of Samoa have declared that Samoa should be an Independent State based on Christian principles and Samoan custom and tradition…</a:t>
            </a:r>
            <a:endParaRPr lang="en-US" b="1" dirty="0"/>
          </a:p>
          <a:p>
            <a:pPr marL="457200" indent="-457200">
              <a:buFont typeface="+mj-lt"/>
              <a:buAutoNum type="arabicParenR"/>
            </a:pPr>
            <a:r>
              <a:rPr lang="en-US" b="1" dirty="0"/>
              <a:t>Art 44: </a:t>
            </a:r>
            <a:r>
              <a:rPr lang="en-US" dirty="0"/>
              <a:t>Members of the Legislative Assembly are to be selected from villages or sub-villages. </a:t>
            </a:r>
            <a:r>
              <a:rPr lang="en-US" b="1" dirty="0"/>
              <a:t>Electoral Act 1963 </a:t>
            </a:r>
            <a:r>
              <a:rPr lang="en-US" dirty="0"/>
              <a:t>s5. A candidate must be a holder of a matai title</a:t>
            </a:r>
            <a:endParaRPr lang="en-US" b="1" dirty="0"/>
          </a:p>
          <a:p>
            <a:pPr marL="457200" indent="-457200">
              <a:buFont typeface="+mj-lt"/>
              <a:buAutoNum type="arabicParenR"/>
            </a:pPr>
            <a:r>
              <a:rPr lang="en-US" b="1" dirty="0"/>
              <a:t>Art 101. Land in Samoa -</a:t>
            </a:r>
            <a:r>
              <a:rPr lang="en-US" dirty="0"/>
              <a:t> </a:t>
            </a:r>
            <a:r>
              <a:rPr lang="en-US" b="1" dirty="0"/>
              <a:t>(1)</a:t>
            </a:r>
            <a:r>
              <a:rPr lang="en-US" dirty="0"/>
              <a:t> All land in Samoa is customary land (</a:t>
            </a:r>
            <a:r>
              <a:rPr lang="en-US" i="1" dirty="0"/>
              <a:t>approx. 81%</a:t>
            </a:r>
            <a:r>
              <a:rPr lang="en-US" dirty="0"/>
              <a:t>), freehold land (</a:t>
            </a:r>
            <a:r>
              <a:rPr lang="en-US" i="1" dirty="0"/>
              <a:t>about 4%</a:t>
            </a:r>
            <a:r>
              <a:rPr lang="en-US" dirty="0"/>
              <a:t>) and public land (</a:t>
            </a:r>
            <a:r>
              <a:rPr lang="en-US" i="1" dirty="0"/>
              <a:t>some 15%</a:t>
            </a:r>
            <a:r>
              <a:rPr lang="en-US" dirty="0"/>
              <a:t>). </a:t>
            </a:r>
            <a:r>
              <a:rPr lang="en-AU" b="1" dirty="0"/>
              <a:t>102. No alienation of customary land - C</a:t>
            </a:r>
            <a:r>
              <a:rPr lang="en-AU" dirty="0"/>
              <a:t>ustomary land (81%) alienation is prohibited, except by Act.  </a:t>
            </a:r>
            <a:r>
              <a:rPr lang="en-US" b="1" dirty="0"/>
              <a:t>103. Land and Titles Court</a:t>
            </a:r>
            <a:r>
              <a:rPr lang="en-US" dirty="0"/>
              <a:t>- There shall be a Land and Titles Court. See the Land and Titles Act 1981.</a:t>
            </a:r>
            <a:r>
              <a:rPr lang="en-US" b="1" dirty="0"/>
              <a:t> </a:t>
            </a:r>
          </a:p>
          <a:p>
            <a:pPr marL="457200" indent="-457200">
              <a:buFont typeface="+mj-lt"/>
              <a:buAutoNum type="arabicParenR"/>
            </a:pPr>
            <a:r>
              <a:rPr lang="en-US" b="1" dirty="0"/>
              <a:t>Art 111(1) - </a:t>
            </a:r>
            <a:r>
              <a:rPr lang="en-US" dirty="0"/>
              <a:t>“Law” being in force in Samoa; includes the Constitution, any Act of Parliament and regulations made thereunder, the English common law and equity, and  </a:t>
            </a:r>
            <a:r>
              <a:rPr lang="en-US" b="1" u="sng" dirty="0"/>
              <a:t>any custom or usage which has acquired the force of law in Samoa or any part thereof under the provisions of any Act or under a judgment of a Court of competent jurisdiction</a:t>
            </a:r>
            <a:r>
              <a:rPr lang="en-US" dirty="0"/>
              <a:t>.</a:t>
            </a:r>
          </a:p>
        </p:txBody>
      </p:sp>
    </p:spTree>
    <p:extLst>
      <p:ext uri="{BB962C8B-B14F-4D97-AF65-F5344CB8AC3E}">
        <p14:creationId xmlns:p14="http://schemas.microsoft.com/office/powerpoint/2010/main" val="11119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556793"/>
            <a:ext cx="6798736" cy="4378340"/>
          </a:xfrm>
        </p:spPr>
        <p:txBody>
          <a:bodyPr/>
          <a:lstStyle/>
          <a:p>
            <a:pPr algn="ctr"/>
            <a:endParaRPr lang="en-AU" b="1" dirty="0"/>
          </a:p>
          <a:p>
            <a:pPr algn="ctr"/>
            <a:endParaRPr lang="en-AU" b="1" dirty="0"/>
          </a:p>
          <a:p>
            <a:pPr algn="ctr"/>
            <a:r>
              <a:rPr lang="en-AU" sz="3600" b="1" dirty="0"/>
              <a:t>B. Emphasis of constitutional amendments since 1962 independence</a:t>
            </a:r>
          </a:p>
          <a:p>
            <a:endParaRPr lang="en-AU" dirty="0"/>
          </a:p>
        </p:txBody>
      </p:sp>
    </p:spTree>
    <p:extLst>
      <p:ext uri="{BB962C8B-B14F-4D97-AF65-F5344CB8AC3E}">
        <p14:creationId xmlns:p14="http://schemas.microsoft.com/office/powerpoint/2010/main" val="54968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1969726"/>
              </p:ext>
            </p:extLst>
          </p:nvPr>
        </p:nvGraphicFramePr>
        <p:xfrm>
          <a:off x="899592" y="1412776"/>
          <a:ext cx="734481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547664" y="692696"/>
            <a:ext cx="5904656" cy="504056"/>
          </a:xfrm>
        </p:spPr>
        <p:txBody>
          <a:bodyPr>
            <a:normAutofit fontScale="90000"/>
          </a:bodyPr>
          <a:lstStyle/>
          <a:p>
            <a:br>
              <a:rPr lang="en-AU" sz="1600" b="1" dirty="0"/>
            </a:br>
            <a:r>
              <a:rPr lang="en-AU" sz="2200" b="1" dirty="0"/>
              <a:t>PART B – EMPHASIS of Constitutional Reforms 1962-2016</a:t>
            </a:r>
            <a:br>
              <a:rPr lang="en-AU" sz="1600" b="1" dirty="0"/>
            </a:br>
            <a:endParaRPr lang="en-AU" sz="1600" dirty="0"/>
          </a:p>
        </p:txBody>
      </p:sp>
    </p:spTree>
    <p:extLst>
      <p:ext uri="{BB962C8B-B14F-4D97-AF65-F5344CB8AC3E}">
        <p14:creationId xmlns:p14="http://schemas.microsoft.com/office/powerpoint/2010/main" val="99634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ahoma" pitchFamily="34" charset="0"/>
                <a:ea typeface="Tahoma" pitchFamily="34" charset="0"/>
                <a:cs typeface="Tahoma" pitchFamily="34" charset="0"/>
              </a:rPr>
              <a:t>Emphasis of Constitutional Reforms</a:t>
            </a:r>
          </a:p>
        </p:txBody>
      </p:sp>
      <p:sp>
        <p:nvSpPr>
          <p:cNvPr id="3" name="Content Placeholder 2"/>
          <p:cNvSpPr>
            <a:spLocks noGrp="1"/>
          </p:cNvSpPr>
          <p:nvPr>
            <p:ph idx="1"/>
          </p:nvPr>
        </p:nvSpPr>
        <p:spPr/>
        <p:txBody>
          <a:bodyPr>
            <a:normAutofit fontScale="92500" lnSpcReduction="20000"/>
          </a:bodyPr>
          <a:lstStyle/>
          <a:p>
            <a:r>
              <a:rPr lang="en-AU" dirty="0"/>
              <a:t>1962 to Dec 2015 – 54</a:t>
            </a:r>
            <a:r>
              <a:rPr lang="en-AU" baseline="30000" dirty="0"/>
              <a:t>th</a:t>
            </a:r>
            <a:r>
              <a:rPr lang="en-AU" dirty="0"/>
              <a:t> Anniversary, the Constitution of the Independent State of Samoa has been amended 18 times, by 18 Constitutional Amendment Acts.</a:t>
            </a:r>
          </a:p>
          <a:p>
            <a:r>
              <a:rPr lang="en-AU" dirty="0"/>
              <a:t>Part 7 (Public Service) was most revised under 7 Constitutional  Amendment Acts, from independence (1962) to date. Most amended is Art 83 on the list of positions exempted from the ‘public service’ </a:t>
            </a:r>
            <a:r>
              <a:rPr lang="en-AU" sz="1900" dirty="0"/>
              <a:t>(</a:t>
            </a:r>
            <a:r>
              <a:rPr lang="en-AU" sz="1900" i="1" dirty="0"/>
              <a:t>8 amendments from under 7 </a:t>
            </a:r>
            <a:r>
              <a:rPr lang="en-AU" sz="1900" i="1" dirty="0" err="1"/>
              <a:t>Consti</a:t>
            </a:r>
            <a:r>
              <a:rPr lang="en-AU" sz="1900" i="1" dirty="0"/>
              <a:t> Amendment Acts made to Articles 83-89)</a:t>
            </a:r>
            <a:r>
              <a:rPr lang="en-AU" dirty="0"/>
              <a:t> </a:t>
            </a:r>
          </a:p>
          <a:p>
            <a:r>
              <a:rPr lang="en-AU" dirty="0"/>
              <a:t>Part 5 – Parliament next most revised, then equal emphasis on  Part 3 - Executive, Part 4 – HOS and Part 8 - Finance.</a:t>
            </a:r>
            <a:endParaRPr lang="en-AU" dirty="0"/>
          </a:p>
          <a:p>
            <a:endParaRPr lang="en-US" dirty="0"/>
          </a:p>
        </p:txBody>
      </p:sp>
    </p:spTree>
    <p:extLst>
      <p:ext uri="{BB962C8B-B14F-4D97-AF65-F5344CB8AC3E}">
        <p14:creationId xmlns:p14="http://schemas.microsoft.com/office/powerpoint/2010/main" val="1931278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383275510"/>
              </p:ext>
            </p:extLst>
          </p:nvPr>
        </p:nvGraphicFramePr>
        <p:xfrm>
          <a:off x="827584" y="764704"/>
          <a:ext cx="7707312" cy="5191760"/>
        </p:xfrm>
        <a:graphic>
          <a:graphicData uri="http://schemas.openxmlformats.org/drawingml/2006/table">
            <a:tbl>
              <a:tblPr firstRow="1" bandRow="1">
                <a:tableStyleId>{5C22544A-7EE6-4342-B048-85BDC9FD1C3A}</a:tableStyleId>
              </a:tblPr>
              <a:tblGrid>
                <a:gridCol w="2569104">
                  <a:extLst>
                    <a:ext uri="{9D8B030D-6E8A-4147-A177-3AD203B41FA5}">
                      <a16:colId xmlns:a16="http://schemas.microsoft.com/office/drawing/2014/main" val="523327481"/>
                    </a:ext>
                  </a:extLst>
                </a:gridCol>
                <a:gridCol w="2569104">
                  <a:extLst>
                    <a:ext uri="{9D8B030D-6E8A-4147-A177-3AD203B41FA5}">
                      <a16:colId xmlns:a16="http://schemas.microsoft.com/office/drawing/2014/main" val="678318342"/>
                    </a:ext>
                  </a:extLst>
                </a:gridCol>
                <a:gridCol w="2569104">
                  <a:extLst>
                    <a:ext uri="{9D8B030D-6E8A-4147-A177-3AD203B41FA5}">
                      <a16:colId xmlns:a16="http://schemas.microsoft.com/office/drawing/2014/main" val="1741148343"/>
                    </a:ext>
                  </a:extLst>
                </a:gridCol>
              </a:tblGrid>
              <a:tr h="370840">
                <a:tc gridSpan="3">
                  <a:txBody>
                    <a:bodyPr/>
                    <a:lstStyle/>
                    <a:p>
                      <a:pPr algn="ctr"/>
                      <a:r>
                        <a:rPr lang="en-AU" dirty="0"/>
                        <a:t>EMPHASIS of</a:t>
                      </a:r>
                      <a:r>
                        <a:rPr lang="en-AU" baseline="0" dirty="0"/>
                        <a:t> Constitutional Reforms - Excel</a:t>
                      </a:r>
                      <a:endParaRPr lang="en-AU" dirty="0"/>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724579746"/>
                  </a:ext>
                </a:extLst>
              </a:tr>
              <a:tr h="370840">
                <a:tc>
                  <a:txBody>
                    <a:bodyPr/>
                    <a:lstStyle/>
                    <a:p>
                      <a:pPr algn="l" fontAlgn="b"/>
                      <a:r>
                        <a:rPr lang="en-AU" sz="1100" b="0" i="0" u="none" strike="noStrike" dirty="0">
                          <a:solidFill>
                            <a:srgbClr val="000000"/>
                          </a:solidFill>
                          <a:effectLst/>
                          <a:latin typeface="Calibri" panose="020F0502020204030204" pitchFamily="34" charset="0"/>
                        </a:rPr>
                        <a:t>Parts of the Constitution - Samoa</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No of times Part is amended</a:t>
                      </a:r>
                    </a:p>
                  </a:txBody>
                  <a:tcPr marL="9525" marR="9525" marT="9525" marB="0" anchor="b"/>
                </a:tc>
                <a:tc>
                  <a:txBody>
                    <a:bodyPr/>
                    <a:lstStyle/>
                    <a:p>
                      <a:pPr algn="l" fontAlgn="b"/>
                      <a:r>
                        <a:rPr lang="en-AU" sz="1100" b="0" i="0" u="none" strike="noStrike">
                          <a:solidFill>
                            <a:srgbClr val="000000"/>
                          </a:solidFill>
                          <a:effectLst/>
                          <a:latin typeface="Calibri" panose="020F0502020204030204" pitchFamily="34" charset="0"/>
                        </a:rPr>
                        <a:t>Part - Ref to Custom</a:t>
                      </a:r>
                    </a:p>
                  </a:txBody>
                  <a:tcPr marL="9525" marR="9525" marT="9525" marB="0" anchor="b"/>
                </a:tc>
                <a:extLst>
                  <a:ext uri="{0D108BD9-81ED-4DB2-BD59-A6C34878D82A}">
                    <a16:rowId xmlns:a16="http://schemas.microsoft.com/office/drawing/2014/main" val="113034056"/>
                  </a:ext>
                </a:extLst>
              </a:tr>
              <a:tr h="370840">
                <a:tc>
                  <a:txBody>
                    <a:bodyPr/>
                    <a:lstStyle/>
                    <a:p>
                      <a:pPr algn="l" fontAlgn="b"/>
                      <a:r>
                        <a:rPr lang="en-AU" sz="1100" b="0" i="0" u="none" strike="noStrike" dirty="0">
                          <a:solidFill>
                            <a:srgbClr val="000000"/>
                          </a:solidFill>
                          <a:effectLst/>
                          <a:latin typeface="Calibri" panose="020F0502020204030204" pitchFamily="34" charset="0"/>
                        </a:rPr>
                        <a:t>Part 1 - Preliminaries</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Preamble – Samoa found on …custom…..</a:t>
                      </a:r>
                    </a:p>
                  </a:txBody>
                  <a:tcPr marL="9525" marR="9525" marT="9525" marB="0" anchor="b">
                    <a:solidFill>
                      <a:schemeClr val="accent2"/>
                    </a:solidFill>
                  </a:tcPr>
                </a:tc>
                <a:extLst>
                  <a:ext uri="{0D108BD9-81ED-4DB2-BD59-A6C34878D82A}">
                    <a16:rowId xmlns:a16="http://schemas.microsoft.com/office/drawing/2014/main" val="2467002987"/>
                  </a:ext>
                </a:extLst>
              </a:tr>
              <a:tr h="370840">
                <a:tc>
                  <a:txBody>
                    <a:bodyPr/>
                    <a:lstStyle/>
                    <a:p>
                      <a:pPr algn="l" fontAlgn="b"/>
                      <a:r>
                        <a:rPr lang="en-AU" sz="1100" b="0" i="0" u="none" strike="noStrike">
                          <a:solidFill>
                            <a:srgbClr val="000000"/>
                          </a:solidFill>
                          <a:effectLst/>
                          <a:latin typeface="Calibri" panose="020F0502020204030204" pitchFamily="34" charset="0"/>
                        </a:rPr>
                        <a:t>Part 2 - Fundamental Rights</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017761"/>
                  </a:ext>
                </a:extLst>
              </a:tr>
              <a:tr h="370840">
                <a:tc>
                  <a:txBody>
                    <a:bodyPr/>
                    <a:lstStyle/>
                    <a:p>
                      <a:pPr algn="l" fontAlgn="b"/>
                      <a:r>
                        <a:rPr lang="en-AU" sz="1100" b="0" i="0" u="none" strike="noStrike">
                          <a:solidFill>
                            <a:srgbClr val="000000"/>
                          </a:solidFill>
                          <a:effectLst/>
                          <a:latin typeface="Calibri" panose="020F0502020204030204" pitchFamily="34" charset="0"/>
                        </a:rPr>
                        <a:t>Part 3 - Head of State</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8736650"/>
                  </a:ext>
                </a:extLst>
              </a:tr>
              <a:tr h="370840">
                <a:tc>
                  <a:txBody>
                    <a:bodyPr/>
                    <a:lstStyle/>
                    <a:p>
                      <a:pPr algn="l" fontAlgn="b"/>
                      <a:r>
                        <a:rPr lang="en-AU" sz="1100" b="0" i="0" u="none" strike="noStrike">
                          <a:solidFill>
                            <a:srgbClr val="000000"/>
                          </a:solidFill>
                          <a:effectLst/>
                          <a:latin typeface="Calibri" panose="020F0502020204030204" pitchFamily="34" charset="0"/>
                        </a:rPr>
                        <a:t>Part 4 - Executive</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3277615"/>
                  </a:ext>
                </a:extLst>
              </a:tr>
              <a:tr h="370840">
                <a:tc>
                  <a:txBody>
                    <a:bodyPr/>
                    <a:lstStyle/>
                    <a:p>
                      <a:pPr algn="l" fontAlgn="b"/>
                      <a:r>
                        <a:rPr lang="en-AU" sz="1100" b="0" i="0" u="none" strike="noStrike">
                          <a:solidFill>
                            <a:srgbClr val="000000"/>
                          </a:solidFill>
                          <a:effectLst/>
                          <a:latin typeface="Calibri" panose="020F0502020204030204" pitchFamily="34" charset="0"/>
                        </a:rPr>
                        <a:t>Part 5 - Parliament</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Article 44 – MPs from villages</a:t>
                      </a:r>
                    </a:p>
                  </a:txBody>
                  <a:tcPr marL="9525" marR="9525" marT="9525" marB="0" anchor="b">
                    <a:solidFill>
                      <a:schemeClr val="accent2"/>
                    </a:solidFill>
                  </a:tcPr>
                </a:tc>
                <a:extLst>
                  <a:ext uri="{0D108BD9-81ED-4DB2-BD59-A6C34878D82A}">
                    <a16:rowId xmlns:a16="http://schemas.microsoft.com/office/drawing/2014/main" val="4062624259"/>
                  </a:ext>
                </a:extLst>
              </a:tr>
              <a:tr h="370840">
                <a:tc>
                  <a:txBody>
                    <a:bodyPr/>
                    <a:lstStyle/>
                    <a:p>
                      <a:pPr algn="l" fontAlgn="b"/>
                      <a:r>
                        <a:rPr lang="en-AU" sz="1100" b="0" i="0" u="none" strike="noStrike">
                          <a:solidFill>
                            <a:srgbClr val="000000"/>
                          </a:solidFill>
                          <a:effectLst/>
                          <a:latin typeface="Calibri" panose="020F0502020204030204" pitchFamily="34" charset="0"/>
                        </a:rPr>
                        <a:t>Part 6 - Judiciary</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0806508"/>
                  </a:ext>
                </a:extLst>
              </a:tr>
              <a:tr h="370840">
                <a:tc>
                  <a:txBody>
                    <a:bodyPr/>
                    <a:lstStyle/>
                    <a:p>
                      <a:pPr algn="l" fontAlgn="b"/>
                      <a:r>
                        <a:rPr lang="en-AU" sz="1100" b="0" i="0" u="none" strike="noStrike">
                          <a:solidFill>
                            <a:srgbClr val="000000"/>
                          </a:solidFill>
                          <a:effectLst/>
                          <a:latin typeface="Calibri" panose="020F0502020204030204" pitchFamily="34" charset="0"/>
                        </a:rPr>
                        <a:t>Part 7 - Public Service</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301748"/>
                  </a:ext>
                </a:extLst>
              </a:tr>
              <a:tr h="370840">
                <a:tc>
                  <a:txBody>
                    <a:bodyPr/>
                    <a:lstStyle/>
                    <a:p>
                      <a:pPr algn="l" fontAlgn="b"/>
                      <a:r>
                        <a:rPr lang="en-AU" sz="1100" b="0" i="0" u="none" strike="noStrike">
                          <a:solidFill>
                            <a:srgbClr val="000000"/>
                          </a:solidFill>
                          <a:effectLst/>
                          <a:latin typeface="Calibri" panose="020F0502020204030204" pitchFamily="34" charset="0"/>
                        </a:rPr>
                        <a:t>Part 8 - Finance</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1433368"/>
                  </a:ext>
                </a:extLst>
              </a:tr>
              <a:tr h="370840">
                <a:tc>
                  <a:txBody>
                    <a:bodyPr/>
                    <a:lstStyle/>
                    <a:p>
                      <a:pPr algn="l" fontAlgn="b"/>
                      <a:r>
                        <a:rPr lang="en-AU" sz="1100" b="0" i="0" u="none" strike="noStrike">
                          <a:solidFill>
                            <a:srgbClr val="000000"/>
                          </a:solidFill>
                          <a:effectLst/>
                          <a:latin typeface="Calibri" panose="020F0502020204030204" pitchFamily="34" charset="0"/>
                        </a:rPr>
                        <a:t>Part 9 - Land and Titles</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Arts</a:t>
                      </a:r>
                      <a:r>
                        <a:rPr lang="en-AU" sz="1100" b="0" i="0" u="none" strike="noStrike" baseline="0" dirty="0">
                          <a:solidFill>
                            <a:srgbClr val="000000"/>
                          </a:solidFill>
                          <a:effectLst/>
                          <a:latin typeface="Calibri" panose="020F0502020204030204" pitchFamily="34" charset="0"/>
                        </a:rPr>
                        <a:t> 101, 102, 103 – </a:t>
                      </a:r>
                      <a:r>
                        <a:rPr lang="en-AU" sz="1100" b="0" i="0" u="none" strike="noStrike" baseline="0" dirty="0" err="1">
                          <a:solidFill>
                            <a:srgbClr val="000000"/>
                          </a:solidFill>
                          <a:effectLst/>
                          <a:latin typeface="Calibri" panose="020F0502020204030204" pitchFamily="34" charset="0"/>
                        </a:rPr>
                        <a:t>Cust</a:t>
                      </a:r>
                      <a:r>
                        <a:rPr lang="en-AU" sz="1100" b="0" i="0" u="none" strike="noStrike" baseline="0" dirty="0">
                          <a:solidFill>
                            <a:srgbClr val="000000"/>
                          </a:solidFill>
                          <a:effectLst/>
                          <a:latin typeface="Calibri" panose="020F0502020204030204" pitchFamily="34" charset="0"/>
                        </a:rPr>
                        <a:t> land, LTC </a:t>
                      </a:r>
                      <a:r>
                        <a:rPr lang="en-AU" sz="1100" b="0" i="0" u="none" strike="noStrike" baseline="0" dirty="0" err="1">
                          <a:solidFill>
                            <a:srgbClr val="000000"/>
                          </a:solidFill>
                          <a:effectLst/>
                          <a:latin typeface="Calibri" panose="020F0502020204030204" pitchFamily="34" charset="0"/>
                        </a:rPr>
                        <a:t>etc</a:t>
                      </a:r>
                      <a:r>
                        <a:rPr lang="en-AU" sz="1100" b="0" i="0" u="none" strike="noStrike" baseline="0" dirty="0">
                          <a:solidFill>
                            <a:srgbClr val="000000"/>
                          </a:solidFill>
                          <a:effectLst/>
                          <a:latin typeface="Calibri" panose="020F0502020204030204" pitchFamily="34" charset="0"/>
                        </a:rPr>
                        <a:t>,</a:t>
                      </a:r>
                      <a:endParaRPr lang="en-AU" sz="11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3605706302"/>
                  </a:ext>
                </a:extLst>
              </a:tr>
              <a:tr h="370840">
                <a:tc>
                  <a:txBody>
                    <a:bodyPr/>
                    <a:lstStyle/>
                    <a:p>
                      <a:pPr algn="l" fontAlgn="b"/>
                      <a:r>
                        <a:rPr lang="en-AU" sz="1100" b="0" i="0" u="none" strike="noStrike">
                          <a:solidFill>
                            <a:srgbClr val="000000"/>
                          </a:solidFill>
                          <a:effectLst/>
                          <a:latin typeface="Calibri" panose="020F0502020204030204" pitchFamily="34" charset="0"/>
                        </a:rPr>
                        <a:t>Part 10 - Emergency Powers</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6171349"/>
                  </a:ext>
                </a:extLst>
              </a:tr>
              <a:tr h="370840">
                <a:tc>
                  <a:txBody>
                    <a:bodyPr/>
                    <a:lstStyle/>
                    <a:p>
                      <a:pPr algn="l" fontAlgn="b"/>
                      <a:r>
                        <a:rPr lang="en-AU" sz="1100" b="0" i="0" u="none" strike="noStrike">
                          <a:solidFill>
                            <a:srgbClr val="000000"/>
                          </a:solidFill>
                          <a:effectLst/>
                          <a:latin typeface="Calibri" panose="020F0502020204030204" pitchFamily="34" charset="0"/>
                        </a:rPr>
                        <a:t>Part 11 - General &amp; Miscellaneous</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Art</a:t>
                      </a:r>
                      <a:r>
                        <a:rPr lang="en-AU" sz="1100" b="0" i="0" u="none" strike="noStrike" baseline="0" dirty="0">
                          <a:solidFill>
                            <a:srgbClr val="000000"/>
                          </a:solidFill>
                          <a:effectLst/>
                          <a:latin typeface="Calibri" panose="020F0502020204030204" pitchFamily="34" charset="0"/>
                        </a:rPr>
                        <a:t> 111 – ‘Law’ defined</a:t>
                      </a:r>
                      <a:endParaRPr lang="en-AU" sz="11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extLst>
                  <a:ext uri="{0D108BD9-81ED-4DB2-BD59-A6C34878D82A}">
                    <a16:rowId xmlns:a16="http://schemas.microsoft.com/office/drawing/2014/main" val="855540294"/>
                  </a:ext>
                </a:extLst>
              </a:tr>
              <a:tr h="370840">
                <a:tc>
                  <a:txBody>
                    <a:bodyPr/>
                    <a:lstStyle/>
                    <a:p>
                      <a:pPr algn="l" fontAlgn="b"/>
                      <a:r>
                        <a:rPr lang="en-AU" sz="1100" b="0" i="0" u="none" strike="noStrike">
                          <a:solidFill>
                            <a:srgbClr val="000000"/>
                          </a:solidFill>
                          <a:effectLst/>
                          <a:latin typeface="Calibri" panose="020F0502020204030204" pitchFamily="34" charset="0"/>
                        </a:rPr>
                        <a:t>Part 12 - Transitional</a:t>
                      </a:r>
                    </a:p>
                  </a:txBody>
                  <a:tcPr marL="9525" marR="9525" marT="9525" marB="0" anchor="b"/>
                </a:tc>
                <a:tc>
                  <a:txBody>
                    <a:bodyPr/>
                    <a:lstStyle/>
                    <a:p>
                      <a:pPr algn="ctr" fontAlgn="b"/>
                      <a:r>
                        <a:rPr lang="en-AU"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969305"/>
                  </a:ext>
                </a:extLst>
              </a:tr>
            </a:tbl>
          </a:graphicData>
        </a:graphic>
      </p:graphicFrame>
    </p:spTree>
    <p:extLst>
      <p:ext uri="{BB962C8B-B14F-4D97-AF65-F5344CB8AC3E}">
        <p14:creationId xmlns:p14="http://schemas.microsoft.com/office/powerpoint/2010/main" val="42704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865" y="1268761"/>
            <a:ext cx="6798736" cy="4666372"/>
          </a:xfrm>
        </p:spPr>
        <p:txBody>
          <a:bodyPr>
            <a:normAutofit/>
          </a:bodyPr>
          <a:lstStyle/>
          <a:p>
            <a:pPr lvl="0"/>
            <a:endParaRPr lang="en-AU" dirty="0"/>
          </a:p>
          <a:p>
            <a:pPr lvl="0"/>
            <a:r>
              <a:rPr lang="en-AU" dirty="0"/>
              <a:t>By 2015, the Constitution of Samoa had been amended by a total of 18 Constitutional Amendment Acts. None of the 18 Amendment Acts extended the very limited recognition currently afforded to customs by the Constitution. This is despite aspirations for the Samoan customary system to be recognised on the same level as that of the state legal system.  </a:t>
            </a:r>
            <a:endParaRPr lang="en-AU" dirty="0">
              <a:solidFill>
                <a:srgbClr val="FF0000"/>
              </a:solidFill>
            </a:endParaRPr>
          </a:p>
          <a:p>
            <a:endParaRPr lang="en-AU" dirty="0"/>
          </a:p>
        </p:txBody>
      </p:sp>
    </p:spTree>
    <p:extLst>
      <p:ext uri="{BB962C8B-B14F-4D97-AF65-F5344CB8AC3E}">
        <p14:creationId xmlns:p14="http://schemas.microsoft.com/office/powerpoint/2010/main" val="17262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AU" sz="3600" b="1" dirty="0"/>
              <a:t>C. Via Art 44 re MPs to be from villages  - Electoral Act  amended  within  the  spirit  of  </a:t>
            </a:r>
            <a:r>
              <a:rPr lang="en-AU" sz="3600" b="1"/>
              <a:t>the  Constitution</a:t>
            </a:r>
            <a:endParaRPr lang="en-AU" sz="3600" b="1" dirty="0"/>
          </a:p>
        </p:txBody>
      </p:sp>
    </p:spTree>
    <p:extLst>
      <p:ext uri="{BB962C8B-B14F-4D97-AF65-F5344CB8AC3E}">
        <p14:creationId xmlns:p14="http://schemas.microsoft.com/office/powerpoint/2010/main" val="1020859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435</TotalTime>
  <Words>1070</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Tahoma</vt:lpstr>
      <vt:lpstr>Organic</vt:lpstr>
      <vt:lpstr>Samoa’s Constitution – the limited references to Samoan custom</vt:lpstr>
      <vt:lpstr>Outline</vt:lpstr>
      <vt:lpstr>A. Constitutional References to  Custom</vt:lpstr>
      <vt:lpstr>PowerPoint Presentation</vt:lpstr>
      <vt:lpstr> PART B – EMPHASIS of Constitutional Reforms 1962-2016 </vt:lpstr>
      <vt:lpstr>Emphasis of Constitutional Reforms</vt:lpstr>
      <vt:lpstr>PowerPoint Presentation</vt:lpstr>
      <vt:lpstr>PowerPoint Presentation</vt:lpstr>
      <vt:lpstr>PowerPoint Presentation</vt:lpstr>
      <vt:lpstr>Custom  in  the  Electoral  Act  (amendments  up  to  2015)</vt:lpstr>
      <vt:lpstr>PowerPoint Presentation</vt:lpstr>
      <vt:lpstr>Proposed  Constitution Amendment</vt:lpstr>
      <vt:lpstr>PowerPoint Presentation</vt:lpstr>
      <vt:lpstr>PowerPoint Presentation</vt:lpstr>
      <vt:lpstr>Abstract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Constitutions – Samoa’s Constitution</dc:title>
  <dc:creator>Febs Lerome</dc:creator>
  <cp:lastModifiedBy>Lalotoa</cp:lastModifiedBy>
  <cp:revision>30</cp:revision>
  <dcterms:created xsi:type="dcterms:W3CDTF">2016-08-14T08:44:00Z</dcterms:created>
  <dcterms:modified xsi:type="dcterms:W3CDTF">2016-11-22T22:50:54Z</dcterms:modified>
</cp:coreProperties>
</file>